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42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C0C0"/>
    <a:srgbClr val="A0C283"/>
    <a:srgbClr val="78AAD6"/>
    <a:srgbClr val="93B6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205" autoAdjust="0"/>
  </p:normalViewPr>
  <p:slideViewPr>
    <p:cSldViewPr snapToGrid="0">
      <p:cViewPr varScale="1">
        <p:scale>
          <a:sx n="76" d="100"/>
          <a:sy n="76" d="100"/>
        </p:scale>
        <p:origin x="2802" y="102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44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theme" Target="theme/theme1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tableStyles" Target="tableStyles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presProps" Target="pres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0" Type="http://schemas.openxmlformats.org/officeDocument/2006/relationships/viewProps" Target="view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tif>
</file>

<file path=ppt/media/image46.png>
</file>

<file path=ppt/media/image47.tif>
</file>

<file path=ppt/media/image48.png>
</file>

<file path=ppt/media/image49.png>
</file>

<file path=ppt/media/image5.jpeg>
</file>

<file path=ppt/media/image50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0" name="Shape 19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056908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30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30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30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30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30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30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30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30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creativecommons.org/licenses/by-sa/4.0/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arrett Grolemund…"/>
          <p:cNvSpPr txBox="1"/>
          <p:nvPr/>
        </p:nvSpPr>
        <p:spPr>
          <a:xfrm>
            <a:off x="9440582" y="10793754"/>
            <a:ext cx="5484344" cy="188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52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Garrett Grolemund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Data Scientist, Educator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January 2017</a:t>
            </a:r>
          </a:p>
        </p:txBody>
      </p:sp>
      <p:sp>
        <p:nvSpPr>
          <p:cNvPr id="13" name="Master the Tidyverse"/>
          <p:cNvSpPr txBox="1"/>
          <p:nvPr/>
        </p:nvSpPr>
        <p:spPr>
          <a:xfrm>
            <a:off x="777634" y="103947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Master the Tidyverse</a:t>
            </a:r>
          </a:p>
        </p:txBody>
      </p:sp>
      <p:pic>
        <p:nvPicPr>
          <p:cNvPr id="14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4726" t="5029" r="4075" b="5848"/>
          <a:stretch>
            <a:fillRect/>
          </a:stretch>
        </p:blipFill>
        <p:spPr>
          <a:xfrm>
            <a:off x="7953374" y="3648680"/>
            <a:ext cx="8477159" cy="6903525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copy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11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1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15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93428" y="7961328"/>
            <a:ext cx="3556001" cy="4121288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Data types with"/>
          <p:cNvSpPr txBox="1"/>
          <p:nvPr/>
        </p:nvSpPr>
        <p:spPr>
          <a:xfrm>
            <a:off x="777634" y="1113655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 dirty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Data types with</a:t>
            </a:r>
          </a:p>
        </p:txBody>
      </p:sp>
      <p:pic>
        <p:nvPicPr>
          <p:cNvPr id="179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40476" y="4765739"/>
            <a:ext cx="3556001" cy="4121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stringr.png" descr="string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634570" y="4765739"/>
            <a:ext cx="3556001" cy="4121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lubridate.png" descr="lubridat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487523" y="7961328"/>
            <a:ext cx="3556001" cy="4121288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6"/>
              </a:defRPr>
            </a:lvl1pPr>
          </a:lstStyle>
          <a:p>
            <a:pPr>
              <a:defRPr u="none"/>
            </a:pPr>
            <a:r>
              <a:rPr u="sng">
                <a:hlinkClick r:id="rId6"/>
              </a:rPr>
              <a:t>CC BY-SA RStudio</a:t>
            </a:r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831199" y="5735599"/>
            <a:ext cx="22721602" cy="2244801"/>
          </a:xfrm>
          <a:prstGeom prst="rect">
            <a:avLst/>
          </a:prstGeom>
        </p:spPr>
        <p:txBody>
          <a:bodyPr lIns="243799" tIns="243799" rIns="243799" bIns="243799"/>
          <a:lstStyle>
            <a:lvl1pPr algn="ctr" defTabSz="2438400">
              <a:defRPr sz="9600" cap="none">
                <a:solidFill>
                  <a:srgbClr val="F3F3F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188836" y="12524794"/>
            <a:ext cx="867584" cy="870498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2387600" y="8001000"/>
            <a:ext cx="19621500" cy="863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46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2374900" y="5384800"/>
            <a:ext cx="19621500" cy="1866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217091" y="12543428"/>
            <a:ext cx="839331" cy="833230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hyperlink" Target="https://creativecommons.org/licenses/by-sa/4.0/" TargetMode="Externa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1"/>
              </a:defRPr>
            </a:lvl1pPr>
          </a:lstStyle>
          <a:p>
            <a:pPr>
              <a:defRPr u="none"/>
            </a:pPr>
            <a:r>
              <a:rPr u="sng">
                <a:hlinkClick r:id="rId21"/>
              </a:rPr>
              <a:t>CC BY-SA RStudio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825500">
              <a:defRPr sz="24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9pPr>
    </p:titleStyle>
    <p:bodyStyle>
      <a:lvl1pPr marL="609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1pPr>
      <a:lvl2pPr marL="1346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2pPr>
      <a:lvl3pPr marL="2083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3pPr>
      <a:lvl4pPr marL="2819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4pPr>
      <a:lvl5pPr marL="35563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5pPr>
      <a:lvl6pPr marL="4292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6pPr>
      <a:lvl7pPr marL="5029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7pPr>
      <a:lvl8pPr marL="5766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8pPr>
      <a:lvl9pPr marL="6502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sa/4.0/" TargetMode="Externa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4.0/" TargetMode="Externa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4.0/" TargetMode="Externa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4.0/" TargetMode="Externa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4.0/" TargetMode="Externa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5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sa/4.0/" TargetMode="Externa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sa/4.0/" TargetMode="Externa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sa/4.0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1.pn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3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8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8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creativecommons.org/licenses/by-sa/4.0/" TargetMode="Externa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tif"/><Relationship Id="rId1" Type="http://schemas.openxmlformats.org/officeDocument/2006/relationships/slideLayout" Target="../slideLayouts/slideLayout5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creativecommons.org/licenses/by-sa/4.0/" TargetMode="Externa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7.tif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creativecommons.org/licenses/by-sa/4.0/" TargetMode="Externa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7.tif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creativecommons.org/licenses/by-sa/4.0/" TargetMode="Externa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8.png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8.png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9.png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8.png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creativecommons.org/licenses/by-sa/4.0/" TargetMode="Externa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creativecommons.org/licenses/by-sa/4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8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3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4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4.0/" TargetMode="Externa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4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sa/4.0/" TargetMode="Externa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8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4.0/" TargetMode="Externa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4.0/" TargetMode="Externa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4.0/" TargetMode="Externa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1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4.0/" TargetMode="Externa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4.0/" TargetMode="Externa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47244A-C0B2-4E9B-BF09-E7C9F86950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092" y="4765632"/>
            <a:ext cx="3584001" cy="415425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Screen Shot 2017-08-04 at 2.44.55 PM.png" descr="Screen Shot 2017-08-04 at 2.44.55 PM.png"/>
          <p:cNvPicPr>
            <a:picLocks noChangeAspect="1"/>
          </p:cNvPicPr>
          <p:nvPr/>
        </p:nvPicPr>
        <p:blipFill>
          <a:blip r:embed="rId2">
            <a:extLst/>
          </a:blip>
          <a:srcRect t="5769" b="11569"/>
          <a:stretch>
            <a:fillRect/>
          </a:stretch>
        </p:blipFill>
        <p:spPr>
          <a:xfrm>
            <a:off x="1063387" y="4595864"/>
            <a:ext cx="22227263" cy="76916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R-logo.001.png" descr="R-logo.001.png"/>
          <p:cNvPicPr>
            <a:picLocks noChangeAspect="1"/>
          </p:cNvPicPr>
          <p:nvPr/>
        </p:nvPicPr>
        <p:blipFill>
          <a:blip r:embed="rId3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256" name="Rectangle"/>
          <p:cNvSpPr/>
          <p:nvPr/>
        </p:nvSpPr>
        <p:spPr>
          <a:xfrm>
            <a:off x="1486189" y="925225"/>
            <a:ext cx="21381778" cy="348050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7" name="flights %&gt;%…"/>
          <p:cNvSpPr txBox="1"/>
          <p:nvPr/>
        </p:nvSpPr>
        <p:spPr>
          <a:xfrm>
            <a:off x="1697331" y="1118770"/>
            <a:ext cx="21206830" cy="3093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flights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mutate(delayed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&gt; 0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select(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delayed)</a:t>
            </a:r>
          </a:p>
        </p:txBody>
      </p:sp>
      <p:sp>
        <p:nvSpPr>
          <p:cNvPr id="258" name="Can we compute the proportion of NYC flights that arrived late?"/>
          <p:cNvSpPr/>
          <p:nvPr/>
        </p:nvSpPr>
        <p:spPr>
          <a:xfrm>
            <a:off x="14847104" y="6695180"/>
            <a:ext cx="5466544" cy="34932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928"/>
                </a:moveTo>
                <a:lnTo>
                  <a:pt x="0" y="2672"/>
                </a:lnTo>
                <a:cubicBezTo>
                  <a:pt x="0" y="1196"/>
                  <a:pt x="765" y="0"/>
                  <a:pt x="1708" y="0"/>
                </a:cubicBezTo>
                <a:lnTo>
                  <a:pt x="19892" y="0"/>
                </a:lnTo>
                <a:cubicBezTo>
                  <a:pt x="20835" y="0"/>
                  <a:pt x="21600" y="1196"/>
                  <a:pt x="21600" y="2672"/>
                </a:cubicBezTo>
                <a:lnTo>
                  <a:pt x="21600" y="18928"/>
                </a:lnTo>
                <a:cubicBezTo>
                  <a:pt x="21600" y="20404"/>
                  <a:pt x="20835" y="21600"/>
                  <a:pt x="19892" y="21600"/>
                </a:cubicBezTo>
                <a:lnTo>
                  <a:pt x="1708" y="21600"/>
                </a:lnTo>
                <a:cubicBezTo>
                  <a:pt x="765" y="21600"/>
                  <a:pt x="0" y="20404"/>
                  <a:pt x="0" y="18928"/>
                </a:cubicBez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Can we compute the proportion of NYC flights that arrived late?</a:t>
            </a:r>
          </a:p>
        </p:txBody>
      </p:sp>
    </p:spTree>
  </p:cSld>
  <p:clrMapOvr>
    <a:masterClrMapping/>
  </p:clrMapOvr>
  <p:transition spd="med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0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8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82" name="fct_collapse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fct_collapse()</a:t>
            </a:r>
          </a:p>
        </p:txBody>
      </p:sp>
      <p:sp>
        <p:nvSpPr>
          <p:cNvPr id="783" name="Changes multiple levels into single levels"/>
          <p:cNvSpPr txBox="1"/>
          <p:nvPr/>
        </p:nvSpPr>
        <p:spPr>
          <a:xfrm>
            <a:off x="5321774" y="3715366"/>
            <a:ext cx="1374045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Changes multiple levels into single levels</a:t>
            </a:r>
          </a:p>
        </p:txBody>
      </p:sp>
      <p:sp>
        <p:nvSpPr>
          <p:cNvPr id="784" name="Rectangle"/>
          <p:cNvSpPr/>
          <p:nvPr/>
        </p:nvSpPr>
        <p:spPr>
          <a:xfrm>
            <a:off x="5372827" y="5554798"/>
            <a:ext cx="1363834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5" name="fct_collapse(f, …)"/>
          <p:cNvSpPr txBox="1"/>
          <p:nvPr/>
        </p:nvSpPr>
        <p:spPr>
          <a:xfrm>
            <a:off x="5516384" y="5924776"/>
            <a:ext cx="13440640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fct_collapse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f, …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F804376-4A50-4220-BB2E-BB43F99F4809}"/>
              </a:ext>
            </a:extLst>
          </p:cNvPr>
          <p:cNvSpPr/>
          <p:nvPr/>
        </p:nvSpPr>
        <p:spPr>
          <a:xfrm>
            <a:off x="5366478" y="7724303"/>
            <a:ext cx="3621058" cy="1998418"/>
          </a:xfrm>
          <a:prstGeom prst="wedgeRoundRectCallout">
            <a:avLst>
              <a:gd name="adj1" fmla="val 87752"/>
              <a:gd name="adj2" fmla="val -103137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factor with levels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D56E9D5B-622C-4911-87EE-B74598B09968}"/>
              </a:ext>
            </a:extLst>
          </p:cNvPr>
          <p:cNvSpPr/>
          <p:nvPr/>
        </p:nvSpPr>
        <p:spPr>
          <a:xfrm>
            <a:off x="9253727" y="7717039"/>
            <a:ext cx="10314433" cy="4756620"/>
          </a:xfrm>
          <a:prstGeom prst="wedgeRoundRectCallout">
            <a:avLst>
              <a:gd name="adj1" fmla="val -27192"/>
              <a:gd name="adj2" fmla="val -72034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named arguments set to a character vector (levels in the vector will be collapsed to the name of the argument)</a:t>
            </a:r>
          </a:p>
        </p:txBody>
      </p:sp>
    </p:spTree>
  </p:cSld>
  <p:clrMapOvr>
    <a:masterClrMapping/>
  </p:clrMapOvr>
  <p:transition spd="med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Rectangle"/>
          <p:cNvSpPr/>
          <p:nvPr/>
        </p:nvSpPr>
        <p:spPr>
          <a:xfrm>
            <a:off x="1218918" y="204735"/>
            <a:ext cx="21796257" cy="1330653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0" name="gss_cat %&gt;%…"/>
          <p:cNvSpPr txBox="1"/>
          <p:nvPr/>
        </p:nvSpPr>
        <p:spPr>
          <a:xfrm>
            <a:off x="1362475" y="284550"/>
            <a:ext cx="21808957" cy="12829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mutate(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fct_collapse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conservative = c("Strong republican", 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"Not str republican", 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"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Ind,near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rep"),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liberal = c("Strong democrat", 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"Not str democrat", 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"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Ind,near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dem")))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mean(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%&gt;%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fct_reorder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+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labs(y = "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  <p:pic>
        <p:nvPicPr>
          <p:cNvPr id="791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9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4" name="Rplot04.png" descr="Rplot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8250" y="641350"/>
            <a:ext cx="21907500" cy="12433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95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9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grpSp>
        <p:nvGrpSpPr>
          <p:cNvPr id="801" name="Group"/>
          <p:cNvGrpSpPr/>
          <p:nvPr/>
        </p:nvGrpSpPr>
        <p:grpSpPr>
          <a:xfrm>
            <a:off x="5595778" y="5340116"/>
            <a:ext cx="8894701" cy="4701717"/>
            <a:chOff x="0" y="0"/>
            <a:chExt cx="8894699" cy="4701715"/>
          </a:xfrm>
        </p:grpSpPr>
        <p:sp>
          <p:nvSpPr>
            <p:cNvPr id="797" name="There are relatively few points in each of these groups"/>
            <p:cNvSpPr/>
            <p:nvPr/>
          </p:nvSpPr>
          <p:spPr>
            <a:xfrm>
              <a:off x="1586534" y="0"/>
              <a:ext cx="7308166" cy="30357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332"/>
                  </a:moveTo>
                  <a:lnTo>
                    <a:pt x="0" y="5268"/>
                  </a:lnTo>
                  <a:cubicBezTo>
                    <a:pt x="0" y="2359"/>
                    <a:pt x="980" y="0"/>
                    <a:pt x="2188" y="0"/>
                  </a:cubicBezTo>
                  <a:lnTo>
                    <a:pt x="19412" y="0"/>
                  </a:lnTo>
                  <a:cubicBezTo>
                    <a:pt x="20620" y="0"/>
                    <a:pt x="21600" y="2359"/>
                    <a:pt x="21600" y="5268"/>
                  </a:cubicBezTo>
                  <a:lnTo>
                    <a:pt x="21600" y="16332"/>
                  </a:lnTo>
                  <a:cubicBezTo>
                    <a:pt x="21600" y="19241"/>
                    <a:pt x="20620" y="21600"/>
                    <a:pt x="19412" y="21600"/>
                  </a:cubicBezTo>
                  <a:lnTo>
                    <a:pt x="2188" y="21600"/>
                  </a:lnTo>
                  <a:cubicBezTo>
                    <a:pt x="980" y="21600"/>
                    <a:pt x="0" y="19241"/>
                    <a:pt x="0" y="1633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lnSpc>
                  <a:spcPct val="90000"/>
                </a:lnSpc>
                <a:defRPr sz="47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There are relatively few points in each of these groups</a:t>
              </a:r>
            </a:p>
          </p:txBody>
        </p:sp>
        <p:sp>
          <p:nvSpPr>
            <p:cNvPr id="798" name="Line"/>
            <p:cNvSpPr/>
            <p:nvPr/>
          </p:nvSpPr>
          <p:spPr>
            <a:xfrm flipH="1" flipV="1">
              <a:off x="446" y="27718"/>
              <a:ext cx="1970582" cy="718196"/>
            </a:xfrm>
            <a:prstGeom prst="line">
              <a:avLst/>
            </a:prstGeom>
            <a:noFill/>
            <a:ln w="190500" cap="flat">
              <a:solidFill>
                <a:schemeClr val="accent1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99" name="Line"/>
            <p:cNvSpPr/>
            <p:nvPr/>
          </p:nvSpPr>
          <p:spPr>
            <a:xfrm flipH="1" flipV="1">
              <a:off x="0" y="1666473"/>
              <a:ext cx="1998393" cy="1218"/>
            </a:xfrm>
            <a:prstGeom prst="line">
              <a:avLst/>
            </a:prstGeom>
            <a:noFill/>
            <a:ln w="190500" cap="flat">
              <a:solidFill>
                <a:schemeClr val="accent1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00" name="Line"/>
            <p:cNvSpPr/>
            <p:nvPr/>
          </p:nvSpPr>
          <p:spPr>
            <a:xfrm flipH="1">
              <a:off x="74972" y="2560679"/>
              <a:ext cx="1927426" cy="2141037"/>
            </a:xfrm>
            <a:prstGeom prst="line">
              <a:avLst/>
            </a:prstGeom>
            <a:noFill/>
            <a:ln w="190500" cap="flat">
              <a:solidFill>
                <a:schemeClr val="accent1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1" grpId="1" animBg="1" advAuto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3" name="Rplot06.png" descr="Rplot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8250" y="641350"/>
            <a:ext cx="21907500" cy="12433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04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0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7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0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09" name="fct_lump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fct_lump()</a:t>
            </a:r>
          </a:p>
        </p:txBody>
      </p:sp>
      <p:sp>
        <p:nvSpPr>
          <p:cNvPr id="810" name="Collapses levels with fewest values into a single level. By default collapses as many levels as possible such that the new level is still the smallest."/>
          <p:cNvSpPr txBox="1"/>
          <p:nvPr/>
        </p:nvSpPr>
        <p:spPr>
          <a:xfrm>
            <a:off x="4109082" y="3564309"/>
            <a:ext cx="16155898" cy="3572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lnSpcReduction="10000"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Collapses levels with fewest values into a single level. By default collapses as many levels as possible such that the new level is still the smallest.</a:t>
            </a:r>
          </a:p>
        </p:txBody>
      </p:sp>
      <p:sp>
        <p:nvSpPr>
          <p:cNvPr id="811" name="Rectangle"/>
          <p:cNvSpPr/>
          <p:nvPr/>
        </p:nvSpPr>
        <p:spPr>
          <a:xfrm>
            <a:off x="4160135" y="7035822"/>
            <a:ext cx="16143199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2" name="fct_lump(f, other_level = &quot;Other&quot;, …)"/>
          <p:cNvSpPr txBox="1"/>
          <p:nvPr/>
        </p:nvSpPr>
        <p:spPr>
          <a:xfrm>
            <a:off x="4303693" y="7405799"/>
            <a:ext cx="15856084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fct_lump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other_level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"Other", …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813" name="name of new level"/>
          <p:cNvSpPr/>
          <p:nvPr/>
        </p:nvSpPr>
        <p:spPr>
          <a:xfrm>
            <a:off x="8139732" y="8363622"/>
            <a:ext cx="6006307" cy="4137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0" y="0"/>
                </a:moveTo>
                <a:lnTo>
                  <a:pt x="1593" y="5023"/>
                </a:lnTo>
                <a:lnTo>
                  <a:pt x="1554" y="5023"/>
                </a:lnTo>
                <a:cubicBezTo>
                  <a:pt x="696" y="5023"/>
                  <a:pt x="0" y="6033"/>
                  <a:pt x="0" y="7279"/>
                </a:cubicBezTo>
                <a:lnTo>
                  <a:pt x="0" y="19343"/>
                </a:lnTo>
                <a:cubicBezTo>
                  <a:pt x="0" y="20590"/>
                  <a:pt x="696" y="21600"/>
                  <a:pt x="1554" y="21600"/>
                </a:cubicBezTo>
                <a:lnTo>
                  <a:pt x="20046" y="21600"/>
                </a:lnTo>
                <a:cubicBezTo>
                  <a:pt x="20904" y="21600"/>
                  <a:pt x="21600" y="20590"/>
                  <a:pt x="21600" y="19343"/>
                </a:cubicBezTo>
                <a:lnTo>
                  <a:pt x="21600" y="7279"/>
                </a:lnTo>
                <a:cubicBezTo>
                  <a:pt x="21600" y="6033"/>
                  <a:pt x="20904" y="5023"/>
                  <a:pt x="20046" y="5023"/>
                </a:cubicBezTo>
                <a:lnTo>
                  <a:pt x="2506" y="5023"/>
                </a:lnTo>
                <a:lnTo>
                  <a:pt x="2050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name of new level</a:t>
            </a:r>
          </a:p>
        </p:txBody>
      </p:sp>
      <p:sp>
        <p:nvSpPr>
          <p:cNvPr id="814" name="factor with levels"/>
          <p:cNvSpPr/>
          <p:nvPr/>
        </p:nvSpPr>
        <p:spPr>
          <a:xfrm>
            <a:off x="4153785" y="8350128"/>
            <a:ext cx="3774680" cy="41640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304" y="0"/>
                </a:moveTo>
                <a:lnTo>
                  <a:pt x="18452" y="5130"/>
                </a:lnTo>
                <a:lnTo>
                  <a:pt x="2473" y="5130"/>
                </a:lnTo>
                <a:cubicBezTo>
                  <a:pt x="1107" y="5130"/>
                  <a:pt x="0" y="6134"/>
                  <a:pt x="0" y="7372"/>
                </a:cubicBezTo>
                <a:lnTo>
                  <a:pt x="0" y="19358"/>
                </a:lnTo>
                <a:cubicBezTo>
                  <a:pt x="0" y="20596"/>
                  <a:pt x="1107" y="21600"/>
                  <a:pt x="2473" y="21600"/>
                </a:cubicBezTo>
                <a:lnTo>
                  <a:pt x="19127" y="21600"/>
                </a:lnTo>
                <a:cubicBezTo>
                  <a:pt x="20493" y="21600"/>
                  <a:pt x="21600" y="20596"/>
                  <a:pt x="21600" y="19358"/>
                </a:cubicBezTo>
                <a:lnTo>
                  <a:pt x="21600" y="7372"/>
                </a:lnTo>
                <a:cubicBezTo>
                  <a:pt x="21600" y="6387"/>
                  <a:pt x="20894" y="5561"/>
                  <a:pt x="19919" y="5260"/>
                </a:cubicBezTo>
                <a:lnTo>
                  <a:pt x="19304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factor with levels</a:t>
            </a:r>
          </a:p>
        </p:txBody>
      </p:sp>
    </p:spTree>
  </p:cSld>
  <p:clrMapOvr>
    <a:masterClrMapping/>
  </p:clrMapOvr>
  <p:transition spd="med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Rectangle"/>
          <p:cNvSpPr/>
          <p:nvPr/>
        </p:nvSpPr>
        <p:spPr>
          <a:xfrm>
            <a:off x="850777" y="272931"/>
            <a:ext cx="22096071" cy="1317013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817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1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19" name="gss_cat %&gt;%…"/>
          <p:cNvSpPr txBox="1"/>
          <p:nvPr/>
        </p:nvSpPr>
        <p:spPr>
          <a:xfrm>
            <a:off x="994334" y="352746"/>
            <a:ext cx="21808956" cy="12829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mutate(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fct_collapse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conservative = c("Strong republican", 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"Not str republican", "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Ind,near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rep"),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liberal = c("Strong democrat", "Not str democrat", 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"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Ind,near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dem")) %&gt;%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fct_lump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 %&gt;%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mean(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%&gt;%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fct_reorder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))) +</a:t>
            </a:r>
          </a:p>
          <a:p>
            <a:pPr algn="l" defTabSz="543305">
              <a:spcBef>
                <a:spcPts val="900"/>
              </a:spcBef>
              <a:defRPr sz="465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labs(y = "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</p:spTree>
  </p:cSld>
  <p:clrMapOvr>
    <a:masterClrMapping/>
  </p:clrMapOvr>
  <p:transition spd="med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1" name="Rplot07.png" descr="Rplot0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8250" y="641350"/>
            <a:ext cx="21907500" cy="12433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22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2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Rplot08.png" descr="Rplot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8250" y="641350"/>
            <a:ext cx="21907500" cy="12433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26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2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Rectangle"/>
          <p:cNvSpPr/>
          <p:nvPr/>
        </p:nvSpPr>
        <p:spPr>
          <a:xfrm>
            <a:off x="850777" y="272931"/>
            <a:ext cx="22096071" cy="1317013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830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3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32" name="gss_cat %&gt;%…"/>
          <p:cNvSpPr txBox="1"/>
          <p:nvPr/>
        </p:nvSpPr>
        <p:spPr>
          <a:xfrm>
            <a:off x="994334" y="352746"/>
            <a:ext cx="21808956" cy="12829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mutate(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fct_collapse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conservative = c("Strong republican", 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"Not str republican",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Ind,near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rep"),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liberal = c("Strong democrat", "Not str democrat", 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Ind,near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dem")) %&gt;%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fct_lump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) %&gt;%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mean(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%&gt;%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fct_reorder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+</a:t>
            </a:r>
          </a:p>
          <a:p>
            <a:pPr algn="l" defTabSz="543305">
              <a:spcBef>
                <a:spcPts val="9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geom_col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+ labs(x =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 +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coord_flip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Date times"/>
          <p:cNvSpPr txBox="1">
            <a:spLocks noGrp="1"/>
          </p:cNvSpPr>
          <p:nvPr>
            <p:ph type="title"/>
          </p:nvPr>
        </p:nvSpPr>
        <p:spPr>
          <a:xfrm>
            <a:off x="831199" y="3108063"/>
            <a:ext cx="22721602" cy="7499874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Date times</a:t>
            </a:r>
          </a:p>
        </p:txBody>
      </p:sp>
      <p:pic>
        <p:nvPicPr>
          <p:cNvPr id="835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62" name="Math with logicals"/>
          <p:cNvSpPr txBox="1"/>
          <p:nvPr/>
        </p:nvSpPr>
        <p:spPr>
          <a:xfrm>
            <a:off x="8757711" y="5659568"/>
            <a:ext cx="6868578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762000" lvl="1" indent="-762000" algn="l"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Math with logicals</a:t>
            </a:r>
          </a:p>
        </p:txBody>
      </p:sp>
      <p:sp>
        <p:nvSpPr>
          <p:cNvPr id="263" name="Most useful skills"/>
          <p:cNvSpPr txBox="1"/>
          <p:nvPr/>
        </p:nvSpPr>
        <p:spPr>
          <a:xfrm>
            <a:off x="4007752" y="1838702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Most useful skills</a:t>
            </a:r>
          </a:p>
        </p:txBody>
      </p:sp>
    </p:spTree>
  </p:cSld>
  <p:clrMapOvr>
    <a:masterClrMapping/>
  </p:clrMapOvr>
  <p:transition spd="med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838" name="Does every year have 365 days?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Does every year have 365 days?</a:t>
            </a:r>
          </a:p>
        </p:txBody>
      </p:sp>
    </p:spTree>
  </p:cSld>
  <p:clrMapOvr>
    <a:masterClrMapping/>
  </p:clrMapOvr>
  <p:transition spd="med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841" name="Does every day have 24 hours?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Does every day have 24 hours?</a:t>
            </a:r>
          </a:p>
        </p:txBody>
      </p:sp>
    </p:spTree>
  </p:cSld>
  <p:clrMapOvr>
    <a:masterClrMapping/>
  </p:clrMapOvr>
  <p:transition spd="med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844" name="Does every minute have 60 seconds?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Does every minute have 60 seconds?</a:t>
            </a:r>
          </a:p>
        </p:txBody>
      </p:sp>
    </p:spTree>
  </p:cSld>
  <p:clrMapOvr>
    <a:masterClrMapping/>
  </p:clrMapOvr>
  <p:transition spd="med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847" name="What does a month measure?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does a month measure?</a:t>
            </a:r>
          </a:p>
        </p:txBody>
      </p:sp>
    </p:spTree>
  </p:cSld>
  <p:clrMapOvr>
    <a:masterClrMapping/>
  </p:clrMapOvr>
  <p:transition spd="med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5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51" name="instants - specific moments in time (e.g., Jan 1, 2017)…"/>
          <p:cNvSpPr txBox="1"/>
          <p:nvPr/>
        </p:nvSpPr>
        <p:spPr>
          <a:xfrm>
            <a:off x="3398551" y="4427668"/>
            <a:ext cx="17979397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 lnSpcReduction="20000"/>
          </a:bodyPr>
          <a:lstStyle/>
          <a:p>
            <a:pPr marL="508000" indent="-508000" algn="l"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instants</a:t>
            </a:r>
            <a:r>
              <a:t> </a:t>
            </a:r>
            <a:r>
              <a:rPr>
                <a:latin typeface="Source Sans Pro"/>
                <a:ea typeface="Source Sans Pro"/>
                <a:cs typeface="Source Sans Pro"/>
                <a:sym typeface="Source Sans Pro"/>
              </a:rPr>
              <a:t>- specific moments in time (e.g., Jan 1, 2017)</a:t>
            </a:r>
          </a:p>
          <a:p>
            <a:pPr marL="508000" indent="-508000" algn="l"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 </a:t>
            </a:r>
            <a:r>
              <a:rPr b="1">
                <a:solidFill>
                  <a:srgbClr val="A8D37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time spans </a:t>
            </a:r>
            <a:r>
              <a:rPr>
                <a:latin typeface="Source Sans Pro"/>
                <a:ea typeface="Source Sans Pro"/>
                <a:cs typeface="Source Sans Pro"/>
                <a:sym typeface="Source Sans Pro"/>
              </a:rPr>
              <a:t>- spans of time (e.g., a day)</a:t>
            </a:r>
          </a:p>
        </p:txBody>
      </p:sp>
      <p:sp>
        <p:nvSpPr>
          <p:cNvPr id="852" name="Dates and times involve: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Dates and times involve:</a:t>
            </a:r>
          </a:p>
        </p:txBody>
      </p:sp>
    </p:spTree>
  </p:cSld>
  <p:clrMapOvr>
    <a:masterClrMapping/>
  </p:clrMapOvr>
  <p:transition spd="med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4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85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56" name="Most useful skills"/>
          <p:cNvSpPr txBox="1"/>
          <p:nvPr/>
        </p:nvSpPr>
        <p:spPr>
          <a:xfrm>
            <a:off x="4007752" y="1838702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Most useful skills</a:t>
            </a:r>
          </a:p>
        </p:txBody>
      </p:sp>
      <p:sp>
        <p:nvSpPr>
          <p:cNvPr id="857" name="Creating dates/times (i.e. parsing)…"/>
          <p:cNvSpPr txBox="1"/>
          <p:nvPr/>
        </p:nvSpPr>
        <p:spPr>
          <a:xfrm>
            <a:off x="5519306" y="4133652"/>
            <a:ext cx="13345388" cy="5448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762000" lvl="1" indent="-762000" algn="l">
              <a:spcBef>
                <a:spcPts val="15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Creating dates/times (i.e. </a:t>
            </a:r>
            <a:r>
              <a:rPr i="1"/>
              <a:t>parsing</a:t>
            </a:r>
            <a:r>
              <a:t>)</a:t>
            </a:r>
          </a:p>
          <a:p>
            <a:pPr marL="762000" lvl="1" indent="-762000" algn="l">
              <a:spcBef>
                <a:spcPts val="15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Access and change parts of a date</a:t>
            </a:r>
          </a:p>
          <a:p>
            <a:pPr marL="762000" lvl="1" indent="-762000" algn="l">
              <a:spcBef>
                <a:spcPts val="1500"/>
              </a:spcBef>
              <a:buSzPct val="100000"/>
              <a:buAutoNum type="arabicPeriod"/>
              <a:defRPr sz="6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Deal with time zones</a:t>
            </a:r>
          </a:p>
          <a:p>
            <a:pPr marL="762000" lvl="1" indent="-762000" algn="l">
              <a:spcBef>
                <a:spcPts val="1500"/>
              </a:spcBef>
              <a:buSzPct val="100000"/>
              <a:buAutoNum type="arabicPeriod"/>
              <a:defRPr sz="6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Do math with instants and time spans</a:t>
            </a:r>
          </a:p>
        </p:txBody>
      </p:sp>
    </p:spTree>
  </p:cSld>
  <p:clrMapOvr>
    <a:masterClrMapping/>
  </p:clrMapOvr>
  <p:transition spd="med"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Warm Up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Warm Up</a:t>
            </a:r>
          </a:p>
        </p:txBody>
      </p:sp>
      <p:sp>
        <p:nvSpPr>
          <p:cNvPr id="860" name="Decide in your group:…"/>
          <p:cNvSpPr txBox="1">
            <a:spLocks noGrp="1"/>
          </p:cNvSpPr>
          <p:nvPr>
            <p:ph type="body" idx="4294967295"/>
          </p:nvPr>
        </p:nvSpPr>
        <p:spPr>
          <a:xfrm>
            <a:off x="1445226" y="3240423"/>
            <a:ext cx="21493548" cy="7503258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Decide in your group: </a:t>
            </a:r>
          </a:p>
          <a:p>
            <a:pPr marL="1609876" indent="-838200" defTabSz="584200">
              <a:spcBef>
                <a:spcPts val="2400"/>
              </a:spcBef>
              <a:buSzPct val="100000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is the best time of day to fly?</a:t>
            </a:r>
          </a:p>
          <a:p>
            <a:pPr marL="1609876" indent="-838200" defTabSz="584200">
              <a:spcBef>
                <a:spcPts val="2400"/>
              </a:spcBef>
              <a:buSzPct val="100000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is the best day of the week to fly?</a:t>
            </a:r>
          </a:p>
        </p:txBody>
      </p:sp>
      <p:pic>
        <p:nvPicPr>
          <p:cNvPr id="861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0000" fill="hold"/>
                                        <p:tgtEl>
                                          <p:spTgt spid="8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61"/>
                </p:tgtEl>
              </p:cMediaNode>
            </p:video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3" name="Screen Shot 2017-08-04 at 4.25.21 PM.png" descr="Screen Shot 2017-08-04 at 4.25.2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8155" y="3005159"/>
            <a:ext cx="21957847" cy="9975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864" name="R-logo.001.png" descr="R-logo.001.png"/>
          <p:cNvPicPr>
            <a:picLocks noChangeAspect="1"/>
          </p:cNvPicPr>
          <p:nvPr/>
        </p:nvPicPr>
        <p:blipFill>
          <a:blip r:embed="rId3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86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866" name="Rectangle"/>
          <p:cNvSpPr/>
          <p:nvPr/>
        </p:nvSpPr>
        <p:spPr>
          <a:xfrm>
            <a:off x="1486189" y="925225"/>
            <a:ext cx="21381778" cy="130214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67" name="flights %&gt;% select(c(1, 2, 3, 17, 18, 5, 19))"/>
          <p:cNvSpPr txBox="1"/>
          <p:nvPr/>
        </p:nvSpPr>
        <p:spPr>
          <a:xfrm>
            <a:off x="1697331" y="1118770"/>
            <a:ext cx="21206830" cy="1049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flights 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%&gt;% select(c(1, 2, 3, 17, 18, 5, 19))</a:t>
            </a:r>
          </a:p>
        </p:txBody>
      </p:sp>
      <p:sp>
        <p:nvSpPr>
          <p:cNvPr id="868" name="Oval"/>
          <p:cNvSpPr/>
          <p:nvPr/>
        </p:nvSpPr>
        <p:spPr>
          <a:xfrm>
            <a:off x="12163408" y="2488800"/>
            <a:ext cx="4905459" cy="1650627"/>
          </a:xfrm>
          <a:prstGeom prst="ellipse">
            <a:avLst/>
          </a:prstGeom>
          <a:ln w="1651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8" grpId="1" animBg="1" advAuto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" name="Rplot.png" descr="Rplo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0837" y="-911334"/>
            <a:ext cx="21206830" cy="14134354"/>
          </a:xfrm>
          <a:prstGeom prst="rect">
            <a:avLst/>
          </a:prstGeom>
          <a:ln w="12700">
            <a:miter lim="400000"/>
          </a:ln>
        </p:spPr>
      </p:pic>
      <p:pic>
        <p:nvPicPr>
          <p:cNvPr id="871" name="R-logo.001.png" descr="R-logo.001.png"/>
          <p:cNvPicPr>
            <a:picLocks noChangeAspect="1"/>
          </p:cNvPicPr>
          <p:nvPr/>
        </p:nvPicPr>
        <p:blipFill>
          <a:blip r:embed="rId3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87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873" name="Rectangle"/>
          <p:cNvSpPr/>
          <p:nvPr/>
        </p:nvSpPr>
        <p:spPr>
          <a:xfrm>
            <a:off x="1486189" y="318816"/>
            <a:ext cx="21381778" cy="346883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74" name="flights %&gt;%…"/>
          <p:cNvSpPr txBox="1"/>
          <p:nvPr/>
        </p:nvSpPr>
        <p:spPr>
          <a:xfrm>
            <a:off x="1697330" y="512362"/>
            <a:ext cx="21206831" cy="3292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%&gt;% </a:t>
            </a:r>
          </a:p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sched_dep_time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+ </a:t>
            </a:r>
          </a:p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(alpha = 0.2) +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geom_smooth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6" name="Screen Shot 2017-08-04 at 4.25.21 PM.png" descr="Screen Shot 2017-08-04 at 4.25.2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8155" y="3005159"/>
            <a:ext cx="21957847" cy="9975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877" name="R-logo.001.png" descr="R-logo.001.png"/>
          <p:cNvPicPr>
            <a:picLocks noChangeAspect="1"/>
          </p:cNvPicPr>
          <p:nvPr/>
        </p:nvPicPr>
        <p:blipFill>
          <a:blip r:embed="rId3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87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879" name="Rectangle"/>
          <p:cNvSpPr/>
          <p:nvPr/>
        </p:nvSpPr>
        <p:spPr>
          <a:xfrm>
            <a:off x="1486189" y="925225"/>
            <a:ext cx="21381778" cy="130214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80" name="flights %&gt;% select(c(1, 2, 3, 17, 18, 5, 19))"/>
          <p:cNvSpPr txBox="1"/>
          <p:nvPr/>
        </p:nvSpPr>
        <p:spPr>
          <a:xfrm>
            <a:off x="1697331" y="1118770"/>
            <a:ext cx="21206830" cy="1049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flights 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%&gt;% select(c(1, 2, 3, 17, 18, 5, 19))</a:t>
            </a:r>
          </a:p>
        </p:txBody>
      </p:sp>
      <p:sp>
        <p:nvSpPr>
          <p:cNvPr id="881" name="Oval"/>
          <p:cNvSpPr/>
          <p:nvPr/>
        </p:nvSpPr>
        <p:spPr>
          <a:xfrm>
            <a:off x="12163408" y="2488800"/>
            <a:ext cx="4905459" cy="1650627"/>
          </a:xfrm>
          <a:prstGeom prst="ellipse">
            <a:avLst/>
          </a:prstGeom>
          <a:ln w="1651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67" name="Math"/>
          <p:cNvSpPr txBox="1"/>
          <p:nvPr/>
        </p:nvSpPr>
        <p:spPr>
          <a:xfrm>
            <a:off x="4007752" y="563080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Math</a:t>
            </a:r>
          </a:p>
        </p:txBody>
      </p:sp>
      <p:sp>
        <p:nvSpPr>
          <p:cNvPr id="268" name="When you do math with logicals, TRUE becomes 1 and FALSE becomes 0."/>
          <p:cNvSpPr txBox="1"/>
          <p:nvPr/>
        </p:nvSpPr>
        <p:spPr>
          <a:xfrm>
            <a:off x="3021916" y="3000934"/>
            <a:ext cx="1834016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lvl="1" indent="228600"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When you do math with logicals,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TRUE becomes 1</a:t>
            </a:r>
            <a:r>
              <a:t> and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FALSE becomes 0</a:t>
            </a:r>
            <a:r>
              <a:t>.</a:t>
            </a:r>
          </a:p>
        </p:txBody>
      </p:sp>
    </p:spTree>
  </p:cSld>
  <p:clrMapOvr>
    <a:masterClrMapping/>
  </p:clrMapOvr>
  <p:transition spd="med"/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Creating dates…"/>
          <p:cNvSpPr txBox="1"/>
          <p:nvPr/>
        </p:nvSpPr>
        <p:spPr>
          <a:xfrm>
            <a:off x="2628899" y="3435350"/>
            <a:ext cx="18716626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Creating dates</a:t>
            </a:r>
          </a:p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and times</a:t>
            </a:r>
          </a:p>
        </p:txBody>
      </p:sp>
    </p:spTree>
  </p:cSld>
  <p:clrMapOvr>
    <a:masterClrMapping/>
  </p:clrMapOvr>
  <p:transition spd="med"/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5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88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87" name="2017-01-01 12:34:56"/>
          <p:cNvSpPr txBox="1"/>
          <p:nvPr/>
        </p:nvSpPr>
        <p:spPr>
          <a:xfrm>
            <a:off x="8229483" y="2639182"/>
            <a:ext cx="8199392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5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2017-01-01 12:34:56</a:t>
            </a:r>
          </a:p>
        </p:txBody>
      </p:sp>
      <p:sp>
        <p:nvSpPr>
          <p:cNvPr id="888" name="(some of) R’s instant classe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(some of)</a:t>
            </a:r>
            <a:r>
              <a:t> R’s instant classes</a:t>
            </a:r>
          </a:p>
        </p:txBody>
      </p:sp>
    </p:spTree>
  </p:cSld>
  <p:clrMapOvr>
    <a:masterClrMapping/>
  </p:clrMapOvr>
  <p:transition spd="med"/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89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92" name="Rounded Rectangle"/>
          <p:cNvSpPr/>
          <p:nvPr/>
        </p:nvSpPr>
        <p:spPr>
          <a:xfrm>
            <a:off x="7955125" y="3202613"/>
            <a:ext cx="8748109" cy="1270001"/>
          </a:xfrm>
          <a:prstGeom prst="roundRect">
            <a:avLst>
              <a:gd name="adj" fmla="val 15000"/>
            </a:avLst>
          </a:prstGeom>
          <a:solidFill>
            <a:srgbClr val="C0C0C0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93" name="POSIXct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POSIXct</a:t>
            </a:r>
          </a:p>
        </p:txBody>
      </p:sp>
      <p:sp>
        <p:nvSpPr>
          <p:cNvPr id="894" name="2017-01-01 12:34:56"/>
          <p:cNvSpPr txBox="1"/>
          <p:nvPr/>
        </p:nvSpPr>
        <p:spPr>
          <a:xfrm>
            <a:off x="8229483" y="2639182"/>
            <a:ext cx="8199392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5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2017-01-01 12:34:56</a:t>
            </a:r>
          </a:p>
        </p:txBody>
      </p:sp>
      <p:sp>
        <p:nvSpPr>
          <p:cNvPr id="895" name="Rectangle"/>
          <p:cNvSpPr/>
          <p:nvPr/>
        </p:nvSpPr>
        <p:spPr>
          <a:xfrm>
            <a:off x="4120401" y="6101440"/>
            <a:ext cx="16143199" cy="483996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96" name="Sys.time()…"/>
          <p:cNvSpPr txBox="1"/>
          <p:nvPr/>
        </p:nvSpPr>
        <p:spPr>
          <a:xfrm>
            <a:off x="4303693" y="6185422"/>
            <a:ext cx="15856084" cy="46720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Sys.time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algn="l">
              <a:spcBef>
                <a:spcPts val="50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"2017-01-01 12:34:56 EST"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unclass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Sys.time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1483292096</a:t>
            </a:r>
          </a:p>
        </p:txBody>
      </p:sp>
      <p:sp>
        <p:nvSpPr>
          <p:cNvPr id="897" name="Stored as the number of seconds since 1970-01-01 00:00:00"/>
          <p:cNvSpPr txBox="1"/>
          <p:nvPr/>
        </p:nvSpPr>
        <p:spPr>
          <a:xfrm>
            <a:off x="4136615" y="4538332"/>
            <a:ext cx="16110770" cy="1581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lnSpcReduction="10000"/>
          </a:bodyPr>
          <a:lstStyle/>
          <a:p>
            <a:pPr algn="l" defTabSz="496570">
              <a:defRPr sz="51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Stored as the number of seconds since </a:t>
            </a:r>
            <a:r>
              <a:rPr b="1">
                <a:solidFill>
                  <a:srgbClr val="9191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1970-01-01 00:00:00</a:t>
            </a:r>
          </a:p>
        </p:txBody>
      </p:sp>
    </p:spTree>
  </p:cSld>
  <p:clrMapOvr>
    <a:masterClrMapping/>
  </p:clrMapOvr>
  <p:transition spd="med"/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9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90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01" name="Rounded Rectangle"/>
          <p:cNvSpPr/>
          <p:nvPr/>
        </p:nvSpPr>
        <p:spPr>
          <a:xfrm>
            <a:off x="7955125" y="3202613"/>
            <a:ext cx="4850864" cy="1270001"/>
          </a:xfrm>
          <a:prstGeom prst="roundRect">
            <a:avLst>
              <a:gd name="adj" fmla="val 15000"/>
            </a:avLst>
          </a:prstGeom>
          <a:solidFill>
            <a:srgbClr val="78AAD6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02" name="Date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Dates</a:t>
            </a:r>
          </a:p>
        </p:txBody>
      </p:sp>
      <p:sp>
        <p:nvSpPr>
          <p:cNvPr id="903" name="2017-01-01 12:34:56"/>
          <p:cNvSpPr txBox="1"/>
          <p:nvPr/>
        </p:nvSpPr>
        <p:spPr>
          <a:xfrm>
            <a:off x="8229483" y="2639182"/>
            <a:ext cx="8199392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55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2017-01-01 </a:t>
            </a:r>
            <a:r>
              <a:rPr dirty="0">
                <a:solidFill>
                  <a:srgbClr val="DCDE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12:34:56</a:t>
            </a:r>
          </a:p>
        </p:txBody>
      </p:sp>
      <p:sp>
        <p:nvSpPr>
          <p:cNvPr id="904" name="Rectangle"/>
          <p:cNvSpPr/>
          <p:nvPr/>
        </p:nvSpPr>
        <p:spPr>
          <a:xfrm>
            <a:off x="4120401" y="6101440"/>
            <a:ext cx="16143199" cy="465010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05" name="Sys.Date()…"/>
          <p:cNvSpPr txBox="1"/>
          <p:nvPr/>
        </p:nvSpPr>
        <p:spPr>
          <a:xfrm>
            <a:off x="4303693" y="6185422"/>
            <a:ext cx="15856084" cy="4577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Sys.Date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algn="l">
              <a:spcBef>
                <a:spcPts val="50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"2017-01-01"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unclass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Sys.Date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17167</a:t>
            </a:r>
          </a:p>
        </p:txBody>
      </p:sp>
      <p:sp>
        <p:nvSpPr>
          <p:cNvPr id="906" name="Stored as the number of days since 1970-01-01"/>
          <p:cNvSpPr txBox="1"/>
          <p:nvPr/>
        </p:nvSpPr>
        <p:spPr>
          <a:xfrm>
            <a:off x="4136615" y="4538332"/>
            <a:ext cx="16110770" cy="1581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Stored as the number of days since 1970-01-01</a:t>
            </a:r>
          </a:p>
        </p:txBody>
      </p:sp>
    </p:spTree>
  </p:cSld>
  <p:clrMapOvr>
    <a:masterClrMapping/>
  </p:clrMapOvr>
  <p:transition spd="med"/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8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5522" y="4554059"/>
            <a:ext cx="4114801" cy="4768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909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1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11" name="hm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hms</a:t>
            </a:r>
          </a:p>
        </p:txBody>
      </p:sp>
      <p:sp>
        <p:nvSpPr>
          <p:cNvPr id="912" name="A class for representing just clock times."/>
          <p:cNvSpPr txBox="1"/>
          <p:nvPr/>
        </p:nvSpPr>
        <p:spPr>
          <a:xfrm>
            <a:off x="7830976" y="4266021"/>
            <a:ext cx="13405522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 class for representing just clock times.</a:t>
            </a:r>
          </a:p>
        </p:txBody>
      </p:sp>
      <p:sp>
        <p:nvSpPr>
          <p:cNvPr id="913" name="Rectangle"/>
          <p:cNvSpPr/>
          <p:nvPr/>
        </p:nvSpPr>
        <p:spPr>
          <a:xfrm>
            <a:off x="7837326" y="6338023"/>
            <a:ext cx="13263732" cy="255544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14" name="# install.packages(&quot;tidyverse&quot;)…"/>
          <p:cNvSpPr txBox="1"/>
          <p:nvPr/>
        </p:nvSpPr>
        <p:spPr>
          <a:xfrm>
            <a:off x="8202045" y="6669901"/>
            <a:ext cx="13276433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6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1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18" name="Rounded Rectangle"/>
          <p:cNvSpPr/>
          <p:nvPr/>
        </p:nvSpPr>
        <p:spPr>
          <a:xfrm>
            <a:off x="12636218" y="3202613"/>
            <a:ext cx="3971299" cy="1270001"/>
          </a:xfrm>
          <a:prstGeom prst="roundRect">
            <a:avLst>
              <a:gd name="adj" fmla="val 15000"/>
            </a:avLst>
          </a:prstGeom>
          <a:solidFill>
            <a:srgbClr val="97BA79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19" name="hm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hms</a:t>
            </a:r>
          </a:p>
        </p:txBody>
      </p:sp>
      <p:sp>
        <p:nvSpPr>
          <p:cNvPr id="920" name="2017-01-01 12:34:56"/>
          <p:cNvSpPr txBox="1"/>
          <p:nvPr/>
        </p:nvSpPr>
        <p:spPr>
          <a:xfrm>
            <a:off x="8229483" y="2639182"/>
            <a:ext cx="8199392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55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DCDE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2017-01-01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12:34:56</a:t>
            </a:r>
          </a:p>
        </p:txBody>
      </p:sp>
      <p:sp>
        <p:nvSpPr>
          <p:cNvPr id="921" name="Rectangle"/>
          <p:cNvSpPr/>
          <p:nvPr/>
        </p:nvSpPr>
        <p:spPr>
          <a:xfrm>
            <a:off x="4120401" y="6101440"/>
            <a:ext cx="16143199" cy="581048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22" name="library(hms)…"/>
          <p:cNvSpPr txBox="1"/>
          <p:nvPr/>
        </p:nvSpPr>
        <p:spPr>
          <a:xfrm>
            <a:off x="4303693" y="6185422"/>
            <a:ext cx="15856084" cy="5642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seconds = 56, min = 34, hour = 12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50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12:34:56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unclass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(56, 34, 12))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45296</a:t>
            </a:r>
          </a:p>
        </p:txBody>
      </p:sp>
      <p:sp>
        <p:nvSpPr>
          <p:cNvPr id="923" name="Stored as the number of seconds since 00:00:00.*"/>
          <p:cNvSpPr txBox="1"/>
          <p:nvPr/>
        </p:nvSpPr>
        <p:spPr>
          <a:xfrm>
            <a:off x="4136615" y="4538332"/>
            <a:ext cx="16110770" cy="1581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Stored as the number of seconds since 00:00:00.*</a:t>
            </a:r>
          </a:p>
        </p:txBody>
      </p:sp>
      <p:sp>
        <p:nvSpPr>
          <p:cNvPr id="924" name="* on a typical day"/>
          <p:cNvSpPr txBox="1"/>
          <p:nvPr/>
        </p:nvSpPr>
        <p:spPr>
          <a:xfrm>
            <a:off x="18184840" y="13022538"/>
            <a:ext cx="2096106" cy="564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85000" lnSpcReduction="10000"/>
          </a:bodyPr>
          <a:lstStyle>
            <a:lvl1pPr algn="l" defTabSz="327152">
              <a:defRPr sz="224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* on a typical day</a:t>
            </a:r>
          </a:p>
        </p:txBody>
      </p:sp>
    </p:spTree>
  </p:cSld>
  <p:clrMapOvr>
    <a:masterClrMapping/>
  </p:clrMapOvr>
  <p:transition spd="med"/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6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2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28" name="Rounded Rectangle"/>
          <p:cNvSpPr/>
          <p:nvPr/>
        </p:nvSpPr>
        <p:spPr>
          <a:xfrm>
            <a:off x="12636218" y="3202613"/>
            <a:ext cx="3971299" cy="1270001"/>
          </a:xfrm>
          <a:prstGeom prst="roundRect">
            <a:avLst>
              <a:gd name="adj" fmla="val 15000"/>
            </a:avLst>
          </a:prstGeom>
          <a:solidFill>
            <a:srgbClr val="97BA79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29" name="hms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hms()</a:t>
            </a:r>
          </a:p>
        </p:txBody>
      </p:sp>
      <p:sp>
        <p:nvSpPr>
          <p:cNvPr id="930" name="2017-01-01 12:34:56"/>
          <p:cNvSpPr txBox="1"/>
          <p:nvPr/>
        </p:nvSpPr>
        <p:spPr>
          <a:xfrm>
            <a:off x="8229483" y="2639182"/>
            <a:ext cx="8199392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55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DCDE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2017-01-01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12:34:56</a:t>
            </a:r>
          </a:p>
        </p:txBody>
      </p:sp>
      <p:sp>
        <p:nvSpPr>
          <p:cNvPr id="931" name="* on a typical day"/>
          <p:cNvSpPr txBox="1"/>
          <p:nvPr/>
        </p:nvSpPr>
        <p:spPr>
          <a:xfrm>
            <a:off x="18184840" y="13022538"/>
            <a:ext cx="2096106" cy="564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85000" lnSpcReduction="10000"/>
          </a:bodyPr>
          <a:lstStyle>
            <a:lvl1pPr algn="l" defTabSz="327152">
              <a:defRPr sz="224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* on a typical day</a:t>
            </a:r>
          </a:p>
        </p:txBody>
      </p:sp>
      <p:sp>
        <p:nvSpPr>
          <p:cNvPr id="932" name="Rectangle"/>
          <p:cNvSpPr/>
          <p:nvPr/>
        </p:nvSpPr>
        <p:spPr>
          <a:xfrm>
            <a:off x="4025134" y="4847607"/>
            <a:ext cx="16200798" cy="238416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33" name="library(hms)…"/>
          <p:cNvSpPr txBox="1"/>
          <p:nvPr/>
        </p:nvSpPr>
        <p:spPr>
          <a:xfrm>
            <a:off x="4235158" y="5042070"/>
            <a:ext cx="15913684" cy="2160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seconds, minutes, hours, days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Your Turn 5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5</a:t>
            </a:r>
          </a:p>
        </p:txBody>
      </p:sp>
      <p:sp>
        <p:nvSpPr>
          <p:cNvPr id="936" name="What is the best time of day to fly?…"/>
          <p:cNvSpPr txBox="1">
            <a:spLocks noGrp="1"/>
          </p:cNvSpPr>
          <p:nvPr>
            <p:ph type="body" idx="4294967295"/>
          </p:nvPr>
        </p:nvSpPr>
        <p:spPr>
          <a:xfrm>
            <a:off x="1967655" y="2144524"/>
            <a:ext cx="20448691" cy="9426952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is the best time of day to fly?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the </a:t>
            </a:r>
            <a:r>
              <a:rPr b="1"/>
              <a:t>hour</a:t>
            </a:r>
            <a:r>
              <a:t> and </a:t>
            </a:r>
            <a:r>
              <a:rPr b="1"/>
              <a:t>minute</a:t>
            </a:r>
            <a:r>
              <a:t> variables in flights to compute the time of day for each flight as an hms. Then use a smooth line to plot the relationship between time of day and </a:t>
            </a:r>
            <a:r>
              <a:rPr b="1"/>
              <a:t>arr_delay</a:t>
            </a:r>
            <a:r>
              <a:t>.</a:t>
            </a:r>
          </a:p>
        </p:txBody>
      </p:sp>
      <p:pic>
        <p:nvPicPr>
          <p:cNvPr id="937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0000" fill="hold"/>
                                        <p:tgtEl>
                                          <p:spTgt spid="9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937"/>
                </p:tgtEl>
              </p:cMediaNode>
            </p:video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9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4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941" name="Rplot01.png" descr="Rplot0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20275" y="-911708"/>
            <a:ext cx="21207953" cy="14135101"/>
          </a:xfrm>
          <a:prstGeom prst="rect">
            <a:avLst/>
          </a:prstGeom>
          <a:ln w="12700">
            <a:miter lim="400000"/>
          </a:ln>
        </p:spPr>
      </p:pic>
      <p:sp>
        <p:nvSpPr>
          <p:cNvPr id="942" name="Rectangle"/>
          <p:cNvSpPr/>
          <p:nvPr/>
        </p:nvSpPr>
        <p:spPr>
          <a:xfrm>
            <a:off x="1486189" y="318816"/>
            <a:ext cx="21381778" cy="346883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43" name="flights %&gt;%…"/>
          <p:cNvSpPr txBox="1"/>
          <p:nvPr/>
        </p:nvSpPr>
        <p:spPr>
          <a:xfrm>
            <a:off x="1697330" y="410762"/>
            <a:ext cx="21206831" cy="3292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479044">
              <a:spcBef>
                <a:spcPts val="1200"/>
              </a:spcBef>
              <a:defRPr sz="41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%&gt;% </a:t>
            </a:r>
          </a:p>
          <a:p>
            <a:pPr algn="l" defTabSz="479044">
              <a:spcBef>
                <a:spcPts val="1200"/>
              </a:spcBef>
              <a:defRPr sz="41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mutate(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(hour = hour, minute = minute)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 </a:t>
            </a:r>
          </a:p>
          <a:p>
            <a:pPr algn="l" defTabSz="479044">
              <a:spcBef>
                <a:spcPts val="1200"/>
              </a:spcBef>
              <a:defRPr sz="41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+ </a:t>
            </a:r>
          </a:p>
          <a:p>
            <a:pPr algn="l" defTabSz="479044">
              <a:spcBef>
                <a:spcPts val="1200"/>
              </a:spcBef>
              <a:defRPr sz="41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(alpha = 0.2) +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geom_smooth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5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4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947" name="Rplot02.pdf" descr="Rplot02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44776" y="493184"/>
            <a:ext cx="19094448" cy="127296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72" name="Math"/>
          <p:cNvSpPr txBox="1"/>
          <p:nvPr/>
        </p:nvSpPr>
        <p:spPr>
          <a:xfrm>
            <a:off x="4007752" y="563080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Math</a:t>
            </a:r>
          </a:p>
        </p:txBody>
      </p:sp>
      <p:sp>
        <p:nvSpPr>
          <p:cNvPr id="273" name="When you do math with logicals, TRUE becomes 1 and FALSE becomes 0."/>
          <p:cNvSpPr txBox="1"/>
          <p:nvPr/>
        </p:nvSpPr>
        <p:spPr>
          <a:xfrm>
            <a:off x="3021916" y="3000934"/>
            <a:ext cx="1834016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lvl="1" indent="228600"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When you do math with logicals,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TRUE becomes 1</a:t>
            </a:r>
            <a:r>
              <a:t> and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FALSE becomes 0</a:t>
            </a:r>
            <a:r>
              <a:t>.</a:t>
            </a:r>
          </a:p>
        </p:txBody>
      </p:sp>
      <p:sp>
        <p:nvSpPr>
          <p:cNvPr id="274" name="The sum of a logical vector is the count of TRUEs"/>
          <p:cNvSpPr txBox="1"/>
          <p:nvPr/>
        </p:nvSpPr>
        <p:spPr>
          <a:xfrm>
            <a:off x="3021916" y="4767585"/>
            <a:ext cx="1834016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736600" lvl="1" indent="-508000" algn="l">
              <a:buSzPct val="100000"/>
              <a:buChar char="•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The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sum</a:t>
            </a:r>
            <a:r>
              <a:t> of a logical vector is the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count of TRUEs</a:t>
            </a:r>
          </a:p>
        </p:txBody>
      </p:sp>
      <p:sp>
        <p:nvSpPr>
          <p:cNvPr id="275" name="Rectangle"/>
          <p:cNvSpPr/>
          <p:nvPr/>
        </p:nvSpPr>
        <p:spPr>
          <a:xfrm>
            <a:off x="3973467" y="6650476"/>
            <a:ext cx="17299720" cy="217383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76" name="sum(c(TRUE, FALSE, TRUE, TRUE))…"/>
          <p:cNvSpPr txBox="1"/>
          <p:nvPr/>
        </p:nvSpPr>
        <p:spPr>
          <a:xfrm>
            <a:off x="4133808" y="6730362"/>
            <a:ext cx="16800511" cy="201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 fontScale="85000" lnSpcReduction="20000"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sum(c(TRUE, FALSE, TRUE, TRUE))</a:t>
            </a:r>
          </a:p>
          <a:p>
            <a:pPr algn="l">
              <a:spcBef>
                <a:spcPts val="6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 3</a:t>
            </a:r>
          </a:p>
        </p:txBody>
      </p:sp>
    </p:spTree>
  </p:cSld>
  <p:clrMapOvr>
    <a:masterClrMapping/>
  </p:clrMapOvr>
  <p:transition spd="med"/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9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5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951" name="pdf-hourly-delay-3.pdf" descr="pdf-hourly-delay-3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94601" y="405626"/>
            <a:ext cx="20194798" cy="129047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Challenge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Challenge</a:t>
            </a:r>
          </a:p>
        </p:txBody>
      </p:sp>
      <p:sp>
        <p:nvSpPr>
          <p:cNvPr id="954" name="Work as a group to modify your code to make the previous graph. You will need to:…"/>
          <p:cNvSpPr txBox="1">
            <a:spLocks noGrp="1"/>
          </p:cNvSpPr>
          <p:nvPr>
            <p:ph type="body" idx="4294967295"/>
          </p:nvPr>
        </p:nvSpPr>
        <p:spPr>
          <a:xfrm>
            <a:off x="2815418" y="2726858"/>
            <a:ext cx="18753164" cy="9426953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49148">
              <a:spcBef>
                <a:spcPts val="2200"/>
              </a:spcBef>
              <a:buSzTx/>
              <a:buNone/>
              <a:defRPr sz="564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Work as a group to modify your code to make the previous graph. You will need to:</a:t>
            </a:r>
          </a:p>
          <a:p>
            <a:pPr marL="835660" indent="-835660" defTabSz="549148">
              <a:spcBef>
                <a:spcPts val="2200"/>
              </a:spcBef>
              <a:buSzPct val="100000"/>
              <a:buAutoNum type="arabicPeriod"/>
              <a:defRPr sz="564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Select just the time, arr_delay, and dep_delay variables</a:t>
            </a:r>
          </a:p>
          <a:p>
            <a:pPr marL="835660" indent="-835660" defTabSz="549148">
              <a:spcBef>
                <a:spcPts val="2200"/>
              </a:spcBef>
              <a:buSzPct val="100000"/>
              <a:buAutoNum type="arabicPeriod"/>
              <a:defRPr sz="564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Gather the arr_delay and dep_delay columns into a key:value column pair names type and delay</a:t>
            </a:r>
          </a:p>
          <a:p>
            <a:pPr marL="835660" indent="-835660" defTabSz="549148">
              <a:spcBef>
                <a:spcPts val="2200"/>
              </a:spcBef>
              <a:buSzPct val="100000"/>
              <a:buAutoNum type="arabicPeriod"/>
              <a:defRPr sz="564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Recode the delay column to contain "Departure" and "Arrival" values</a:t>
            </a:r>
          </a:p>
          <a:p>
            <a:pPr marL="835660" indent="-835660" defTabSz="549148">
              <a:spcBef>
                <a:spcPts val="2200"/>
              </a:spcBef>
              <a:buSzPct val="100000"/>
              <a:buAutoNum type="arabicPeriod"/>
              <a:defRPr sz="564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Reorder the type column (which is a factor) by the time and "value" column.</a:t>
            </a:r>
          </a:p>
        </p:txBody>
      </p:sp>
      <p:pic>
        <p:nvPicPr>
          <p:cNvPr id="955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9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955"/>
                </p:tgtEl>
              </p:cMediaNode>
            </p:video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7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5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59" name="Rectangle"/>
          <p:cNvSpPr/>
          <p:nvPr/>
        </p:nvSpPr>
        <p:spPr>
          <a:xfrm>
            <a:off x="599409" y="462061"/>
            <a:ext cx="23185181" cy="887694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60" name="flights %&gt;%…"/>
          <p:cNvSpPr txBox="1"/>
          <p:nvPr/>
        </p:nvSpPr>
        <p:spPr>
          <a:xfrm>
            <a:off x="793766" y="654737"/>
            <a:ext cx="22796467" cy="8702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mutate(time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(hour = hour, minute = minute))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select(time,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dep_delay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gather("type", "delay", 2:3)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mutate(type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fct_recode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(type, 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"Arrival" =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", "Departure" =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"),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type = fct_reorder2(type, time, delay))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(time, delay, color = type)) +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geom_smooth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5522" y="4554059"/>
            <a:ext cx="4114801" cy="4768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963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6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65" name="lubridate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lubridate</a:t>
            </a:r>
          </a:p>
        </p:txBody>
      </p:sp>
      <p:sp>
        <p:nvSpPr>
          <p:cNvPr id="966" name="Functions for working with dates and time spans"/>
          <p:cNvSpPr txBox="1"/>
          <p:nvPr/>
        </p:nvSpPr>
        <p:spPr>
          <a:xfrm>
            <a:off x="7830976" y="4266021"/>
            <a:ext cx="13405522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Functions for working with dates and time spans</a:t>
            </a:r>
          </a:p>
        </p:txBody>
      </p:sp>
      <p:sp>
        <p:nvSpPr>
          <p:cNvPr id="967" name="Rectangle"/>
          <p:cNvSpPr/>
          <p:nvPr/>
        </p:nvSpPr>
        <p:spPr>
          <a:xfrm>
            <a:off x="7837326" y="6338023"/>
            <a:ext cx="13263732" cy="255544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68" name="# install.packages(&quot;tidyverse&quot;)…"/>
          <p:cNvSpPr txBox="1"/>
          <p:nvPr/>
        </p:nvSpPr>
        <p:spPr>
          <a:xfrm>
            <a:off x="8202045" y="6669901"/>
            <a:ext cx="13276433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lubridate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0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7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72" name="ymd() family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ymd() family</a:t>
            </a:r>
          </a:p>
        </p:txBody>
      </p:sp>
      <p:sp>
        <p:nvSpPr>
          <p:cNvPr id="973" name="To parse strings as dates, use a y, m, d, h, m, s combo"/>
          <p:cNvSpPr txBox="1"/>
          <p:nvPr/>
        </p:nvSpPr>
        <p:spPr>
          <a:xfrm>
            <a:off x="4010800" y="2631045"/>
            <a:ext cx="16368496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rPr dirty="0"/>
              <a:t>To parse strings as dates, use a y, m, d, h, m, s combo</a:t>
            </a:r>
          </a:p>
        </p:txBody>
      </p:sp>
      <p:sp>
        <p:nvSpPr>
          <p:cNvPr id="974" name="Rectangle"/>
          <p:cNvSpPr/>
          <p:nvPr/>
        </p:nvSpPr>
        <p:spPr>
          <a:xfrm>
            <a:off x="4011054" y="4470477"/>
            <a:ext cx="16200798" cy="367801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75" name="ymd(&quot;2017/01/11&quot;)…"/>
          <p:cNvSpPr txBox="1"/>
          <p:nvPr/>
        </p:nvSpPr>
        <p:spPr>
          <a:xfrm>
            <a:off x="4154611" y="4840455"/>
            <a:ext cx="15913684" cy="32341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ymd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"2017/01/11"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mdy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"January 11, 2017"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ymd_hms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"2017-01-11  01:30:55"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7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7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79" name="Parsing function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Parsing functions</a:t>
            </a:r>
          </a:p>
        </p:txBody>
      </p:sp>
      <p:graphicFrame>
        <p:nvGraphicFramePr>
          <p:cNvPr id="980" name="Table"/>
          <p:cNvGraphicFramePr/>
          <p:nvPr>
            <p:extLst>
              <p:ext uri="{D42A27DB-BD31-4B8C-83A1-F6EECF244321}">
                <p14:modId xmlns:p14="http://schemas.microsoft.com/office/powerpoint/2010/main" val="4190222069"/>
              </p:ext>
            </p:extLst>
          </p:nvPr>
        </p:nvGraphicFramePr>
        <p:xfrm>
          <a:off x="4353524" y="2755542"/>
          <a:ext cx="15676950" cy="1015444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84806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9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15444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parses to 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ymd_hms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ymd_hm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ymd_h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ydm_hms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ydm_hm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ydm_h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POSIXct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dmy_hms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dmy_hm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dmy_h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mdy_hms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mdy_hm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mdy_h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ymd(), ydm(), mdy()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 dirty="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Date 
(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POSIXct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if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tz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specified)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myd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dmy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dym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yq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hms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(), hm(), </a:t>
                      </a:r>
                      <a:r>
                        <a:rPr sz="4500" dirty="0" err="1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ms</a:t>
                      </a:r>
                      <a:r>
                        <a:rPr sz="4500" dirty="0">
                          <a:latin typeface="Source Sans Pro"/>
                          <a:ea typeface="Source Sans Pro"/>
                          <a:cs typeface="Courier New" panose="02070309020205020404" pitchFamily="49" charset="0"/>
                          <a:sym typeface="Source Sans Pro"/>
                        </a:rPr>
                        <a:t>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 dirty="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Period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Rectangle"/>
          <p:cNvSpPr/>
          <p:nvPr/>
        </p:nvSpPr>
        <p:spPr>
          <a:xfrm>
            <a:off x="3968124" y="4421495"/>
            <a:ext cx="16200798" cy="823466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83" name="ymd_hms(&quot;2017-01-01T12:34:56&quot;)…"/>
          <p:cNvSpPr txBox="1"/>
          <p:nvPr/>
        </p:nvSpPr>
        <p:spPr>
          <a:xfrm>
            <a:off x="4111681" y="4449071"/>
            <a:ext cx="15913684" cy="8247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ymd_hms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"2017-01-01T12:34:56"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2500"/>
              </a:spcBef>
              <a:defRPr sz="47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"2017-01-01 12:34:56 UTC"</a:t>
            </a:r>
            <a:endParaRPr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ymd_hm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"2017/01/01 12:34"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2500"/>
              </a:spcBef>
              <a:defRPr sz="47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"2017-01-01 12:34:56 UTC"</a:t>
            </a:r>
            <a:endParaRPr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dmy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"2 January 17"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2500"/>
              </a:spcBef>
              <a:defRPr sz="47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"2017-01-02"</a:t>
            </a:r>
            <a:endParaRPr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"34 56"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47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"34M 56S"</a:t>
            </a:r>
          </a:p>
        </p:txBody>
      </p:sp>
      <p:sp>
        <p:nvSpPr>
          <p:cNvPr id="984" name="lubridate functions are separator agnostic"/>
          <p:cNvSpPr/>
          <p:nvPr/>
        </p:nvSpPr>
        <p:spPr>
          <a:xfrm>
            <a:off x="15983269" y="6127294"/>
            <a:ext cx="6175350" cy="3175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660"/>
                </a:moveTo>
                <a:lnTo>
                  <a:pt x="0" y="2940"/>
                </a:lnTo>
                <a:cubicBezTo>
                  <a:pt x="0" y="1316"/>
                  <a:pt x="677" y="0"/>
                  <a:pt x="1512" y="0"/>
                </a:cubicBezTo>
                <a:lnTo>
                  <a:pt x="20088" y="0"/>
                </a:lnTo>
                <a:cubicBezTo>
                  <a:pt x="20923" y="0"/>
                  <a:pt x="21600" y="1316"/>
                  <a:pt x="21600" y="2940"/>
                </a:cubicBezTo>
                <a:lnTo>
                  <a:pt x="21600" y="18660"/>
                </a:lnTo>
                <a:cubicBezTo>
                  <a:pt x="21600" y="20284"/>
                  <a:pt x="20923" y="21600"/>
                  <a:pt x="20088" y="21600"/>
                </a:cubicBezTo>
                <a:lnTo>
                  <a:pt x="1512" y="21600"/>
                </a:lnTo>
                <a:cubicBezTo>
                  <a:pt x="677" y="21600"/>
                  <a:pt x="0" y="20284"/>
                  <a:pt x="0" y="18660"/>
                </a:cubicBez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lubridate functions are separator agnostic</a:t>
            </a:r>
          </a:p>
        </p:txBody>
      </p:sp>
      <p:pic>
        <p:nvPicPr>
          <p:cNvPr id="985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8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87" name="ymd() family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ymd() family</a:t>
            </a:r>
          </a:p>
        </p:txBody>
      </p:sp>
      <p:sp>
        <p:nvSpPr>
          <p:cNvPr id="988" name="To parse strings as dates, use a y, m, d, h, m, s combo"/>
          <p:cNvSpPr txBox="1"/>
          <p:nvPr/>
        </p:nvSpPr>
        <p:spPr>
          <a:xfrm>
            <a:off x="4010800" y="2631045"/>
            <a:ext cx="16368496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rPr sz="5400" dirty="0"/>
              <a:t>To parse strings as dates, use a y, m, d, h, m, s combo</a:t>
            </a:r>
          </a:p>
        </p:txBody>
      </p:sp>
    </p:spTree>
  </p:cSld>
  <p:clrMapOvr>
    <a:masterClrMapping/>
  </p:clrMapOvr>
  <p:transition spd="med"/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Accessing…"/>
          <p:cNvSpPr txBox="1"/>
          <p:nvPr/>
        </p:nvSpPr>
        <p:spPr>
          <a:xfrm>
            <a:off x="2628899" y="1835150"/>
            <a:ext cx="18716626" cy="970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Accessing </a:t>
            </a:r>
          </a:p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and changing components</a:t>
            </a:r>
          </a:p>
        </p:txBody>
      </p:sp>
    </p:spTree>
  </p:cSld>
  <p:clrMapOvr>
    <a:masterClrMapping/>
  </p:clrMapOvr>
  <p:transition spd="med"/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2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9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94" name="Accessing component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Accessing components</a:t>
            </a:r>
          </a:p>
        </p:txBody>
      </p:sp>
      <p:sp>
        <p:nvSpPr>
          <p:cNvPr id="995" name="Extract components by name with a singular name"/>
          <p:cNvSpPr txBox="1"/>
          <p:nvPr/>
        </p:nvSpPr>
        <p:spPr>
          <a:xfrm>
            <a:off x="2057307" y="2789579"/>
            <a:ext cx="17192207" cy="2283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Extract components by name with a </a:t>
            </a:r>
            <a:r>
              <a:rPr b="1" dirty="0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singular</a:t>
            </a:r>
            <a:r>
              <a:rPr dirty="0"/>
              <a:t> name</a:t>
            </a:r>
          </a:p>
        </p:txBody>
      </p:sp>
      <p:sp>
        <p:nvSpPr>
          <p:cNvPr id="996" name="Rectangle"/>
          <p:cNvSpPr/>
          <p:nvPr/>
        </p:nvSpPr>
        <p:spPr>
          <a:xfrm>
            <a:off x="2057561" y="4629012"/>
            <a:ext cx="20268878" cy="326939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97" name="date &lt;- ymd(&quot;2017-01-11&quot;)…"/>
          <p:cNvSpPr txBox="1"/>
          <p:nvPr/>
        </p:nvSpPr>
        <p:spPr>
          <a:xfrm>
            <a:off x="2201118" y="4818890"/>
            <a:ext cx="19925755" cy="3043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date &lt;-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ymd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("2017-01-11")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year(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dirty="0">
              <a:solidFill>
                <a:srgbClr val="5358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2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2017</a:t>
            </a:r>
          </a:p>
        </p:txBody>
      </p:sp>
    </p:spTree>
  </p:cSld>
  <p:clrMapOvr>
    <a:masterClrMapping/>
  </p:clrMapOvr>
  <p:transition spd="med"/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9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0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01" name="Setting component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Setting components</a:t>
            </a:r>
          </a:p>
        </p:txBody>
      </p:sp>
      <p:sp>
        <p:nvSpPr>
          <p:cNvPr id="1002" name="Use the same function to set components"/>
          <p:cNvSpPr txBox="1"/>
          <p:nvPr/>
        </p:nvSpPr>
        <p:spPr>
          <a:xfrm>
            <a:off x="2057307" y="2789579"/>
            <a:ext cx="17192207" cy="2283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Use the same function to set components</a:t>
            </a:r>
          </a:p>
        </p:txBody>
      </p:sp>
      <p:sp>
        <p:nvSpPr>
          <p:cNvPr id="1003" name="Rectangle"/>
          <p:cNvSpPr/>
          <p:nvPr/>
        </p:nvSpPr>
        <p:spPr>
          <a:xfrm>
            <a:off x="2057561" y="4629012"/>
            <a:ext cx="20268878" cy="545719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04" name="date…"/>
          <p:cNvSpPr txBox="1"/>
          <p:nvPr/>
        </p:nvSpPr>
        <p:spPr>
          <a:xfrm>
            <a:off x="2201118" y="4818890"/>
            <a:ext cx="19925755" cy="507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"2017-01-11"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year(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&lt;- 1999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endParaRPr dirty="0">
              <a:solidFill>
                <a:srgbClr val="5358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2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"1999-01-11"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80" name="Math"/>
          <p:cNvSpPr txBox="1"/>
          <p:nvPr/>
        </p:nvSpPr>
        <p:spPr>
          <a:xfrm>
            <a:off x="4007752" y="563080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Math</a:t>
            </a:r>
          </a:p>
        </p:txBody>
      </p:sp>
      <p:sp>
        <p:nvSpPr>
          <p:cNvPr id="281" name="When you do math with logicals, TRUE becomes 1 and FALSE becomes 0."/>
          <p:cNvSpPr txBox="1"/>
          <p:nvPr/>
        </p:nvSpPr>
        <p:spPr>
          <a:xfrm>
            <a:off x="3021916" y="3000934"/>
            <a:ext cx="1834016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lvl="1" indent="228600"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When you do math with logicals,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TRUE becomes 1</a:t>
            </a:r>
            <a:r>
              <a:t> and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FALSE becomes 0</a:t>
            </a:r>
            <a:r>
              <a:t>.</a:t>
            </a:r>
          </a:p>
        </p:txBody>
      </p:sp>
      <p:sp>
        <p:nvSpPr>
          <p:cNvPr id="282" name="The sum of a logical vector is the count of TRUEs"/>
          <p:cNvSpPr txBox="1"/>
          <p:nvPr/>
        </p:nvSpPr>
        <p:spPr>
          <a:xfrm>
            <a:off x="3021916" y="4767585"/>
            <a:ext cx="1834016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736600" lvl="1" indent="-508000" algn="l">
              <a:buSzPct val="100000"/>
              <a:buChar char="•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The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sum</a:t>
            </a:r>
            <a:r>
              <a:t> of a logical vector is the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count of TRUEs</a:t>
            </a:r>
          </a:p>
        </p:txBody>
      </p:sp>
      <p:sp>
        <p:nvSpPr>
          <p:cNvPr id="283" name="The mean of a logical vector is the proportion of TRUEs"/>
          <p:cNvSpPr txBox="1"/>
          <p:nvPr/>
        </p:nvSpPr>
        <p:spPr>
          <a:xfrm>
            <a:off x="3021916" y="9323180"/>
            <a:ext cx="18381600" cy="1095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736600" lvl="1" indent="-508000" algn="l">
              <a:buSzPct val="100000"/>
              <a:buChar char="•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The </a:t>
            </a:r>
            <a:r>
              <a:rPr b="1">
                <a:solidFill>
                  <a:srgbClr val="93B67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mean </a:t>
            </a:r>
            <a:r>
              <a:t>of a logical vector is the </a:t>
            </a:r>
            <a:r>
              <a:rPr b="1">
                <a:solidFill>
                  <a:srgbClr val="93B67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proportion of TRUEs</a:t>
            </a:r>
          </a:p>
        </p:txBody>
      </p:sp>
      <p:sp>
        <p:nvSpPr>
          <p:cNvPr id="284" name="Rectangle"/>
          <p:cNvSpPr/>
          <p:nvPr/>
        </p:nvSpPr>
        <p:spPr>
          <a:xfrm>
            <a:off x="3973467" y="6650476"/>
            <a:ext cx="17299720" cy="217383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5" name="sum(c(TRUE, FALSE, TRUE, TRUE))…"/>
          <p:cNvSpPr txBox="1"/>
          <p:nvPr/>
        </p:nvSpPr>
        <p:spPr>
          <a:xfrm>
            <a:off x="4133808" y="6730362"/>
            <a:ext cx="16800511" cy="201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 fontScale="85000" lnSpcReduction="20000"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sum(c(TRUE, FALSE, TRUE, TRUE))</a:t>
            </a:r>
          </a:p>
          <a:p>
            <a:pPr algn="l">
              <a:spcBef>
                <a:spcPts val="6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 3</a:t>
            </a:r>
          </a:p>
        </p:txBody>
      </p:sp>
      <p:sp>
        <p:nvSpPr>
          <p:cNvPr id="286" name="Rectangle"/>
          <p:cNvSpPr/>
          <p:nvPr/>
        </p:nvSpPr>
        <p:spPr>
          <a:xfrm>
            <a:off x="3973467" y="10549128"/>
            <a:ext cx="17299720" cy="217383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7" name="mean(c(1, 2, 3, 4) &lt; 4)…"/>
          <p:cNvSpPr txBox="1"/>
          <p:nvPr/>
        </p:nvSpPr>
        <p:spPr>
          <a:xfrm>
            <a:off x="4133808" y="10629014"/>
            <a:ext cx="16800511" cy="201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 fontScale="85000" lnSpcReduction="20000"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mean(c(1, 2, 3, 4) &lt; 4)</a:t>
            </a:r>
          </a:p>
          <a:p>
            <a:pPr algn="l">
              <a:spcBef>
                <a:spcPts val="6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 0.75</a:t>
            </a:r>
          </a:p>
        </p:txBody>
      </p:sp>
    </p:spTree>
  </p:cSld>
  <p:clrMapOvr>
    <a:masterClrMapping/>
  </p:clrMapOvr>
  <p:transition spd="med"/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6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0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08" name="Accessing date time component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defTabSz="543305">
              <a:defRPr sz="93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Accessing date time components</a:t>
            </a:r>
          </a:p>
        </p:txBody>
      </p:sp>
      <p:graphicFrame>
        <p:nvGraphicFramePr>
          <p:cNvPr id="1009" name="Table"/>
          <p:cNvGraphicFramePr/>
          <p:nvPr/>
        </p:nvGraphicFramePr>
        <p:xfrm>
          <a:off x="4353524" y="2755542"/>
          <a:ext cx="15676949" cy="10154441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3571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28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768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2313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extracts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extra arguments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month()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month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label = FALSE, abbr = TRUE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week()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week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day()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day of month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wday()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day of week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label = FALSE, abbr = TRUE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qday()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day of quarter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yday()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day of year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hour()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hour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minute()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minute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second()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second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1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13" name="Accessing component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Accessing components</a:t>
            </a:r>
          </a:p>
        </p:txBody>
      </p:sp>
      <p:sp>
        <p:nvSpPr>
          <p:cNvPr id="1014" name="Rectangle"/>
          <p:cNvSpPr/>
          <p:nvPr/>
        </p:nvSpPr>
        <p:spPr>
          <a:xfrm>
            <a:off x="2057561" y="3083547"/>
            <a:ext cx="20268878" cy="8450257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15" name="wday(ymd(&quot;2017-01-11&quot;))…"/>
          <p:cNvSpPr txBox="1"/>
          <p:nvPr/>
        </p:nvSpPr>
        <p:spPr>
          <a:xfrm>
            <a:off x="2201118" y="3273425"/>
            <a:ext cx="19925755" cy="8462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wday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ymd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("2017-01-11")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dirty="0">
              <a:solidFill>
                <a:srgbClr val="5358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2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3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wday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ymd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("2017-01-11"), label = TRUE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dirty="0">
              <a:solidFill>
                <a:srgbClr val="5358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[1] Wed</a:t>
            </a:r>
          </a:p>
          <a:p>
            <a:pPr algn="l">
              <a:spcBef>
                <a:spcPts val="2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7 Levels: Sun &lt; Mon &lt; Tues &lt; Wed &lt; Thurs &lt; ... &lt; Sat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wday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ymd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("2017-01-11"), label = TRUE,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abbr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FALSE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[1] Sunday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7 Levels: Sunday &lt; Monday &lt; Tuesday &lt; ... &lt; Saturday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0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0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0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0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5" grpId="1" build="p" bldLvl="5" animBg="1" advAuto="0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Your Turn 6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6</a:t>
            </a:r>
          </a:p>
        </p:txBody>
      </p:sp>
      <p:sp>
        <p:nvSpPr>
          <p:cNvPr id="1018" name="Fill in the blanks to:…"/>
          <p:cNvSpPr txBox="1">
            <a:spLocks noGrp="1"/>
          </p:cNvSpPr>
          <p:nvPr>
            <p:ph type="body" idx="4294967295"/>
          </p:nvPr>
        </p:nvSpPr>
        <p:spPr>
          <a:xfrm>
            <a:off x="1967655" y="3071738"/>
            <a:ext cx="20448691" cy="6878393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Fill in the blanks to: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Extract the day of the week of each flight (as a full name) from </a:t>
            </a:r>
            <a:r>
              <a:rPr b="1"/>
              <a:t>time_hour</a:t>
            </a:r>
            <a:r>
              <a:t>.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Calculate the average </a:t>
            </a:r>
            <a:r>
              <a:rPr b="1"/>
              <a:t>arr_delay</a:t>
            </a:r>
            <a:r>
              <a:t> by day of the week.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Plot the results as a column chart (bar chart) with </a:t>
            </a:r>
            <a:r>
              <a:rPr b="1"/>
              <a:t>geom_col()</a:t>
            </a:r>
            <a:r>
              <a:t>.</a:t>
            </a:r>
          </a:p>
        </p:txBody>
      </p:sp>
      <p:pic>
        <p:nvPicPr>
          <p:cNvPr id="1019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10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019"/>
                </p:tgtEl>
              </p:cMediaNode>
            </p:video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1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2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23" name="Rectangle"/>
          <p:cNvSpPr/>
          <p:nvPr/>
        </p:nvSpPr>
        <p:spPr>
          <a:xfrm>
            <a:off x="599409" y="462061"/>
            <a:ext cx="23185183" cy="73108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4" name="flights %&gt;%…"/>
          <p:cNvSpPr txBox="1"/>
          <p:nvPr/>
        </p:nvSpPr>
        <p:spPr>
          <a:xfrm>
            <a:off x="793766" y="654737"/>
            <a:ext cx="22796467" cy="6925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14095">
              <a:spcBef>
                <a:spcPts val="1300"/>
              </a:spcBef>
              <a:defRPr sz="44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%&gt;% </a:t>
            </a:r>
          </a:p>
          <a:p>
            <a:pPr algn="l" defTabSz="514095">
              <a:spcBef>
                <a:spcPts val="1300"/>
              </a:spcBef>
              <a:defRPr sz="44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mutate(weekday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wday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time_hour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label = TRUE,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abbr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FALSE)) %&gt;% </a:t>
            </a:r>
          </a:p>
          <a:p>
            <a:pPr algn="l" defTabSz="514095">
              <a:spcBef>
                <a:spcPts val="1300"/>
              </a:spcBef>
              <a:defRPr sz="44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(weekday) %&gt;% </a:t>
            </a:r>
          </a:p>
          <a:p>
            <a:pPr algn="l" defTabSz="514095">
              <a:spcBef>
                <a:spcPts val="1300"/>
              </a:spcBef>
              <a:defRPr sz="44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 </a:t>
            </a:r>
          </a:p>
          <a:p>
            <a:pPr algn="l" defTabSz="514095">
              <a:spcBef>
                <a:spcPts val="1300"/>
              </a:spcBef>
              <a:defRPr sz="44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avg_delay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mean(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%&gt;% </a:t>
            </a:r>
          </a:p>
          <a:p>
            <a:pPr algn="l" defTabSz="514095">
              <a:spcBef>
                <a:spcPts val="1300"/>
              </a:spcBef>
              <a:defRPr sz="44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 defTabSz="514095">
              <a:spcBef>
                <a:spcPts val="1300"/>
              </a:spcBef>
              <a:defRPr sz="44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geom_col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weekday,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avg_delay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</p:spTree>
  </p:cSld>
  <p:clrMapOvr>
    <a:masterClrMapping/>
  </p:clrMapOvr>
  <p:transition spd="med"/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Rplot.png" descr="Rplo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8575" y="253436"/>
            <a:ext cx="19726850" cy="1320912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7" name="lubridate.png" descr="lubrida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2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3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32" name="Parsing function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Parsing functions</a:t>
            </a:r>
          </a:p>
        </p:txBody>
      </p:sp>
      <p:graphicFrame>
        <p:nvGraphicFramePr>
          <p:cNvPr id="1033" name="Table"/>
          <p:cNvGraphicFramePr/>
          <p:nvPr/>
        </p:nvGraphicFramePr>
        <p:xfrm>
          <a:off x="4353524" y="2755542"/>
          <a:ext cx="15676950" cy="1015444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84806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9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15444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parses to 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ymd_hms(), ymd_hm(), ymd_h()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ydm_hms(), ydm_hm(), ydm_h()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POSIXct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dmy_hms(), dmy_hm(), dmy_h()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mdy_hms(), mdy_hm(), mdy_h()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ymd(), ydm(), mdy()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Date 
(POSIXct if tz specified)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myd(), dmy(), dym(), yq()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hms(), hm(), ms()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Period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3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37" name="Parsing function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Parsing functions</a:t>
            </a:r>
          </a:p>
        </p:txBody>
      </p:sp>
      <p:graphicFrame>
        <p:nvGraphicFramePr>
          <p:cNvPr id="1038" name="Table"/>
          <p:cNvGraphicFramePr/>
          <p:nvPr/>
        </p:nvGraphicFramePr>
        <p:xfrm>
          <a:off x="4353524" y="2755542"/>
          <a:ext cx="15676950" cy="1015444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84806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9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15444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parses to 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ymd_hms(), ymd_hm(), ymd_h()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ydm_hms(), ydm_hm(), ydm_h()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POSIXct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dmy_hms(), dmy_hm(), dmy_h()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mdy_hms(), mdy_hm(), mdy_h()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ymd(), ydm(), mdy()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Date 
(POSIXct if tz specified)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myd(), dmy(), dym(), yq()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15444">
                <a:tc>
                  <a:txBody>
                    <a:bodyPr/>
                    <a:lstStyle/>
                    <a:p>
                      <a:pPr defTabSz="914400">
                        <a:def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r>
                        <a:rPr b="1">
                          <a:solidFill>
                            <a:schemeClr val="accent1"/>
                          </a:solidFill>
                        </a:rPr>
                        <a:t>hms()</a:t>
                      </a:r>
                      <a:r>
                        <a:rPr>
                          <a:solidFill>
                            <a:srgbClr val="A6AAA9"/>
                          </a:solidFill>
                        </a:rPr>
                        <a:t>, hm(), ms()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Period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8F012AD1-186B-4B4A-8FEF-C60D1F090C5A}"/>
              </a:ext>
            </a:extLst>
          </p:cNvPr>
          <p:cNvSpPr/>
          <p:nvPr/>
        </p:nvSpPr>
        <p:spPr>
          <a:xfrm>
            <a:off x="688613" y="7832762"/>
            <a:ext cx="3664911" cy="3803677"/>
          </a:xfrm>
          <a:prstGeom prst="wedgeRoundRectCallout">
            <a:avLst>
              <a:gd name="adj1" fmla="val 104916"/>
              <a:gd name="adj2" fmla="val 65385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/>
              <a:t>Same name as 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/>
              <a:t>hms() in hms</a:t>
            </a:r>
            <a:endParaRPr lang="en-GB" sz="6000" dirty="0"/>
          </a:p>
        </p:txBody>
      </p:sp>
    </p:spTree>
  </p:cSld>
  <p:clrMapOvr>
    <a:masterClrMapping/>
  </p:clrMapOvr>
  <p:transition spd="med"/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1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4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43" name="hms::hms()"/>
          <p:cNvSpPr txBox="1"/>
          <p:nvPr/>
        </p:nvSpPr>
        <p:spPr>
          <a:xfrm>
            <a:off x="4007752" y="3598949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hms::hms()</a:t>
            </a:r>
          </a:p>
        </p:txBody>
      </p:sp>
      <p:sp>
        <p:nvSpPr>
          <p:cNvPr id="1044" name="* on a typical day"/>
          <p:cNvSpPr txBox="1"/>
          <p:nvPr/>
        </p:nvSpPr>
        <p:spPr>
          <a:xfrm>
            <a:off x="18184840" y="13022538"/>
            <a:ext cx="2096106" cy="564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85000" lnSpcReduction="10000"/>
          </a:bodyPr>
          <a:lstStyle>
            <a:lvl1pPr algn="l" defTabSz="327152">
              <a:defRPr sz="224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* on a typical day</a:t>
            </a:r>
          </a:p>
        </p:txBody>
      </p:sp>
      <p:sp>
        <p:nvSpPr>
          <p:cNvPr id="1045" name="package name"/>
          <p:cNvSpPr/>
          <p:nvPr/>
        </p:nvSpPr>
        <p:spPr>
          <a:xfrm>
            <a:off x="4830792" y="5742349"/>
            <a:ext cx="5214982" cy="36556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6690" y="8491"/>
                </a:lnTo>
                <a:cubicBezTo>
                  <a:pt x="16525" y="8436"/>
                  <a:pt x="16354" y="8398"/>
                  <a:pt x="16176" y="8398"/>
                </a:cubicBezTo>
                <a:lnTo>
                  <a:pt x="2005" y="8398"/>
                </a:lnTo>
                <a:cubicBezTo>
                  <a:pt x="898" y="8398"/>
                  <a:pt x="0" y="9541"/>
                  <a:pt x="0" y="10951"/>
                </a:cubicBezTo>
                <a:lnTo>
                  <a:pt x="0" y="19046"/>
                </a:lnTo>
                <a:cubicBezTo>
                  <a:pt x="0" y="20457"/>
                  <a:pt x="898" y="21600"/>
                  <a:pt x="2005" y="21600"/>
                </a:cubicBezTo>
                <a:lnTo>
                  <a:pt x="16176" y="21600"/>
                </a:lnTo>
                <a:cubicBezTo>
                  <a:pt x="17283" y="21600"/>
                  <a:pt x="18181" y="20457"/>
                  <a:pt x="18181" y="19046"/>
                </a:cubicBezTo>
                <a:lnTo>
                  <a:pt x="18181" y="10951"/>
                </a:lnTo>
                <a:cubicBezTo>
                  <a:pt x="18181" y="10320"/>
                  <a:pt x="17994" y="9751"/>
                  <a:pt x="17697" y="9305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C0C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algn="l"/>
            <a:r>
              <a:rPr dirty="0"/>
              <a:t>package name</a:t>
            </a:r>
          </a:p>
        </p:txBody>
      </p:sp>
      <p:sp>
        <p:nvSpPr>
          <p:cNvPr id="1046" name="function name"/>
          <p:cNvSpPr/>
          <p:nvPr/>
        </p:nvSpPr>
        <p:spPr>
          <a:xfrm>
            <a:off x="13737106" y="5681429"/>
            <a:ext cx="5620570" cy="37774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5501" y="9978"/>
                </a:lnTo>
                <a:cubicBezTo>
                  <a:pt x="5324" y="10360"/>
                  <a:pt x="5219" y="10810"/>
                  <a:pt x="5219" y="11295"/>
                </a:cubicBezTo>
                <a:lnTo>
                  <a:pt x="5219" y="19129"/>
                </a:lnTo>
                <a:cubicBezTo>
                  <a:pt x="5219" y="20493"/>
                  <a:pt x="6028" y="21600"/>
                  <a:pt x="7025" y="21600"/>
                </a:cubicBezTo>
                <a:lnTo>
                  <a:pt x="19794" y="21600"/>
                </a:lnTo>
                <a:cubicBezTo>
                  <a:pt x="20791" y="21600"/>
                  <a:pt x="21600" y="20493"/>
                  <a:pt x="21600" y="19129"/>
                </a:cubicBezTo>
                <a:lnTo>
                  <a:pt x="21600" y="11295"/>
                </a:lnTo>
                <a:cubicBezTo>
                  <a:pt x="21600" y="9930"/>
                  <a:pt x="20791" y="8823"/>
                  <a:pt x="19794" y="8823"/>
                </a:cubicBezTo>
                <a:lnTo>
                  <a:pt x="7025" y="8823"/>
                </a:lnTo>
                <a:cubicBezTo>
                  <a:pt x="6773" y="8823"/>
                  <a:pt x="6533" y="8895"/>
                  <a:pt x="6315" y="9023"/>
                </a:cubicBezTo>
                <a:lnTo>
                  <a:pt x="0" y="0"/>
                </a:lnTo>
                <a:close/>
              </a:path>
            </a:pathLst>
          </a:custGeom>
          <a:solidFill>
            <a:srgbClr val="91919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algn="r"/>
            <a:r>
              <a:rPr dirty="0"/>
              <a:t>function name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5" grpId="1" animBg="1" advAuto="0"/>
      <p:bldP spid="1046" grpId="2" animBg="1" advAuto="0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8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50" name="hms::hms()"/>
          <p:cNvSpPr txBox="1"/>
          <p:nvPr/>
        </p:nvSpPr>
        <p:spPr>
          <a:xfrm>
            <a:off x="4007752" y="3598949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hms::hms()</a:t>
            </a:r>
          </a:p>
        </p:txBody>
      </p:sp>
      <p:sp>
        <p:nvSpPr>
          <p:cNvPr id="1051" name="* on a typical day"/>
          <p:cNvSpPr txBox="1"/>
          <p:nvPr/>
        </p:nvSpPr>
        <p:spPr>
          <a:xfrm>
            <a:off x="18184840" y="13022538"/>
            <a:ext cx="2096106" cy="564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85000" lnSpcReduction="10000"/>
          </a:bodyPr>
          <a:lstStyle>
            <a:lvl1pPr algn="l" defTabSz="327152">
              <a:defRPr sz="224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* on a typical day</a:t>
            </a:r>
          </a:p>
        </p:txBody>
      </p:sp>
      <p:sp>
        <p:nvSpPr>
          <p:cNvPr id="1052" name="lubridate::hms()"/>
          <p:cNvSpPr txBox="1"/>
          <p:nvPr/>
        </p:nvSpPr>
        <p:spPr>
          <a:xfrm>
            <a:off x="4007752" y="6915003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lubridate::hms()</a:t>
            </a:r>
          </a:p>
        </p:txBody>
      </p:sp>
    </p:spTree>
  </p:cSld>
  <p:clrMapOvr>
    <a:masterClrMapping/>
  </p:clrMapOvr>
  <p:transition spd="med"/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5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56" name="hms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hms()</a:t>
            </a:r>
          </a:p>
        </p:txBody>
      </p:sp>
      <p:sp>
        <p:nvSpPr>
          <p:cNvPr id="1057" name="* on a typical day"/>
          <p:cNvSpPr txBox="1"/>
          <p:nvPr/>
        </p:nvSpPr>
        <p:spPr>
          <a:xfrm>
            <a:off x="18184840" y="13022538"/>
            <a:ext cx="2096106" cy="564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85000" lnSpcReduction="10000"/>
          </a:bodyPr>
          <a:lstStyle>
            <a:lvl1pPr algn="l" defTabSz="327152">
              <a:defRPr sz="224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* on a typical day</a:t>
            </a:r>
          </a:p>
        </p:txBody>
      </p:sp>
      <p:sp>
        <p:nvSpPr>
          <p:cNvPr id="1058" name="Rectangle"/>
          <p:cNvSpPr/>
          <p:nvPr/>
        </p:nvSpPr>
        <p:spPr>
          <a:xfrm>
            <a:off x="4663649" y="4872446"/>
            <a:ext cx="15056701" cy="15073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59" name="hms::hms(seconds = 3, hours = 5)"/>
          <p:cNvSpPr txBox="1"/>
          <p:nvPr/>
        </p:nvSpPr>
        <p:spPr>
          <a:xfrm>
            <a:off x="4807206" y="5042070"/>
            <a:ext cx="14769587" cy="1168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6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seconds = 3, hours = 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30BD5AC1-8257-4FE5-8315-7A236AFE91FC}"/>
              </a:ext>
            </a:extLst>
          </p:cNvPr>
          <p:cNvSpPr/>
          <p:nvPr/>
        </p:nvSpPr>
        <p:spPr>
          <a:xfrm>
            <a:off x="4663649" y="7109018"/>
            <a:ext cx="6931152" cy="2917819"/>
          </a:xfrm>
          <a:prstGeom prst="wedgeRoundRectCallout">
            <a:avLst>
              <a:gd name="adj1" fmla="val -8432"/>
              <a:gd name="adj2" fmla="val -89178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/>
              <a:t>Use the 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/>
              <a:t>hms() function in the hms package</a:t>
            </a:r>
            <a:endParaRPr lang="en-GB" sz="6000"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Your Turn 1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</a:t>
            </a:r>
          </a:p>
        </p:txBody>
      </p:sp>
      <p:sp>
        <p:nvSpPr>
          <p:cNvPr id="290" name="Use flights to create delayed, a variable that displays whether a flight was delayed (arr_delay &gt; 0).…"/>
          <p:cNvSpPr txBox="1">
            <a:spLocks noGrp="1"/>
          </p:cNvSpPr>
          <p:nvPr>
            <p:ph type="body" idx="4294967295"/>
          </p:nvPr>
        </p:nvSpPr>
        <p:spPr>
          <a:xfrm>
            <a:off x="1445226" y="3240423"/>
            <a:ext cx="21493548" cy="7503258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flights to create </a:t>
            </a:r>
            <a:r>
              <a:rPr b="1"/>
              <a:t>delayed</a:t>
            </a:r>
            <a:r>
              <a:t>, a variable that displays whether a flight was delayed (arr_delay &gt; 0).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Then, remove all rows that contain an NA in </a:t>
            </a:r>
            <a:r>
              <a:rPr b="1"/>
              <a:t>delayed</a:t>
            </a:r>
            <a:r>
              <a:t>.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Finally, create a summary table that shows:</a:t>
            </a:r>
          </a:p>
          <a:p>
            <a:pPr marL="1635276" indent="-8636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How many flights were delayed</a:t>
            </a:r>
          </a:p>
          <a:p>
            <a:pPr marL="1635276" indent="-8636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proportion of flights were delayed</a:t>
            </a:r>
          </a:p>
        </p:txBody>
      </p:sp>
      <p:pic>
        <p:nvPicPr>
          <p:cNvPr id="291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0000" fill="hold"/>
                                        <p:tgtEl>
                                          <p:spTgt spid="2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91"/>
                </p:tgtEl>
              </p:cMediaNode>
            </p:video>
          </p:childTnLst>
        </p:cTn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Dealing with time zones"/>
          <p:cNvSpPr txBox="1"/>
          <p:nvPr/>
        </p:nvSpPr>
        <p:spPr>
          <a:xfrm>
            <a:off x="2628899" y="3435350"/>
            <a:ext cx="18716626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Dealing with time zones</a:t>
            </a:r>
          </a:p>
        </p:txBody>
      </p:sp>
    </p:spTree>
  </p:cSld>
  <p:clrMapOvr>
    <a:masterClrMapping/>
  </p:clrMapOvr>
  <p:transition spd="med"/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065" name="How many time zones are there?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algn="ctr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many time zones are there?</a:t>
            </a:r>
          </a:p>
        </p:txBody>
      </p:sp>
      <p:pic>
        <p:nvPicPr>
          <p:cNvPr id="1066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90560" y="5390451"/>
            <a:ext cx="10202880" cy="58814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4723" y="3132734"/>
            <a:ext cx="20934554" cy="106192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69" name="lubridate.png" descr="lubrida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7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071" name="589"/>
          <p:cNvSpPr txBox="1"/>
          <p:nvPr/>
        </p:nvSpPr>
        <p:spPr>
          <a:xfrm>
            <a:off x="4025134" y="8036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589</a:t>
            </a:r>
          </a:p>
        </p:txBody>
      </p:sp>
    </p:spTree>
  </p:cSld>
  <p:clrMapOvr>
    <a:masterClrMapping/>
  </p:clrMapOvr>
  <p:transition spd="med"/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7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75" name="Time zone name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Time zone names</a:t>
            </a:r>
          </a:p>
        </p:txBody>
      </p:sp>
      <p:sp>
        <p:nvSpPr>
          <p:cNvPr id="1076" name="Rectangle"/>
          <p:cNvSpPr/>
          <p:nvPr/>
        </p:nvSpPr>
        <p:spPr>
          <a:xfrm>
            <a:off x="2057561" y="3545163"/>
            <a:ext cx="20268878" cy="815240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77" name="OlsonNames()…"/>
          <p:cNvSpPr txBox="1"/>
          <p:nvPr/>
        </p:nvSpPr>
        <p:spPr>
          <a:xfrm>
            <a:off x="2201118" y="3735041"/>
            <a:ext cx="19925755" cy="7891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OlsonNames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"Africa/Abidjan"                 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"Africa/Accra"                   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"Africa/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Addis_Ababa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"Africa/Algiers"                 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"Africa/Asmara"                  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…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 589 total   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</a:p>
        </p:txBody>
      </p:sp>
    </p:spTree>
  </p:cSld>
  <p:clrMapOvr>
    <a:masterClrMapping/>
  </p:clrMapOvr>
  <p:transition spd="med"/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080" name="What is the &quot;benchmark&quot; time zone?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algn="ctr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is the "benchmark" time zone?</a:t>
            </a:r>
          </a:p>
        </p:txBody>
      </p:sp>
    </p:spTree>
  </p:cSld>
  <p:clrMapOvr>
    <a:masterClrMapping/>
  </p:clrMapOvr>
  <p:transition spd="med"/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083" name="What is the &quot;benchmark&quot; time zone?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algn="ctr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is the "benchmark" time zone?</a:t>
            </a:r>
          </a:p>
        </p:txBody>
      </p:sp>
      <p:sp>
        <p:nvSpPr>
          <p:cNvPr id="1084" name="GMT?…"/>
          <p:cNvSpPr txBox="1"/>
          <p:nvPr/>
        </p:nvSpPr>
        <p:spPr>
          <a:xfrm>
            <a:off x="1445226" y="6163978"/>
            <a:ext cx="21493548" cy="2501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pPr>
              <a:spcBef>
                <a:spcPts val="2400"/>
              </a:spcBef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GMT?</a:t>
            </a:r>
          </a:p>
          <a:p>
            <a:pPr>
              <a:spcBef>
                <a:spcPts val="2400"/>
              </a:spcBef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UTC</a:t>
            </a:r>
          </a:p>
        </p:txBody>
      </p:sp>
    </p:spTree>
  </p:cSld>
  <p:clrMapOvr>
    <a:masterClrMapping/>
  </p:clrMapOvr>
  <p:transition spd="med"/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6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8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88" name="ymd() family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ymd() family</a:t>
            </a:r>
          </a:p>
        </p:txBody>
      </p:sp>
      <p:sp>
        <p:nvSpPr>
          <p:cNvPr id="1089" name="Rectangle"/>
          <p:cNvSpPr/>
          <p:nvPr/>
        </p:nvSpPr>
        <p:spPr>
          <a:xfrm>
            <a:off x="4091601" y="4872446"/>
            <a:ext cx="16200798" cy="133451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90" name="ymd_hms(…, tz = &quot;UTC&quot;)"/>
          <p:cNvSpPr txBox="1"/>
          <p:nvPr/>
        </p:nvSpPr>
        <p:spPr>
          <a:xfrm>
            <a:off x="4235158" y="5042070"/>
            <a:ext cx="15913684" cy="995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ymd_hms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…,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"UTC"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091" name="Lubridate functions use UTC by default"/>
          <p:cNvSpPr txBox="1"/>
          <p:nvPr/>
        </p:nvSpPr>
        <p:spPr>
          <a:xfrm>
            <a:off x="4117139" y="2979430"/>
            <a:ext cx="1374045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Lubridate functions use UTC by default</a:t>
            </a:r>
          </a:p>
        </p:txBody>
      </p:sp>
    </p:spTree>
  </p:cSld>
  <p:clrMapOvr>
    <a:masterClrMapping/>
  </p:clrMapOvr>
  <p:transition spd="med"/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094" name="nyc &lt;- now(tz = &quot;America/New_York&quot;)…"/>
          <p:cNvSpPr txBox="1">
            <a:spLocks noGrp="1"/>
          </p:cNvSpPr>
          <p:nvPr>
            <p:ph type="body" sz="half" idx="4294967295"/>
          </p:nvPr>
        </p:nvSpPr>
        <p:spPr>
          <a:xfrm>
            <a:off x="3501630" y="3164655"/>
            <a:ext cx="17380740" cy="6294490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 dirty="0"/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nyc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now(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"America/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New_York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la &lt;- now(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"America/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Los_Angeles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coasts &lt;- c(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nyc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la)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is the time zone of coasts?</a:t>
            </a:r>
          </a:p>
        </p:txBody>
      </p:sp>
    </p:spTree>
  </p:cSld>
  <p:clrMapOvr>
    <a:masterClrMapping/>
  </p:clrMapOvr>
  <p:transition spd="med"/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6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9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98" name="!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!</a:t>
            </a:r>
          </a:p>
        </p:txBody>
      </p:sp>
      <p:sp>
        <p:nvSpPr>
          <p:cNvPr id="1099" name="R stores time zones as an attribute, which means that:…"/>
          <p:cNvSpPr txBox="1"/>
          <p:nvPr/>
        </p:nvSpPr>
        <p:spPr>
          <a:xfrm>
            <a:off x="1959134" y="2767478"/>
            <a:ext cx="20465732" cy="5717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15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 stores time zones as an attribute, which means that:</a:t>
            </a:r>
          </a:p>
          <a:p>
            <a:pPr marL="762000" indent="-762000" algn="l">
              <a:spcBef>
                <a:spcPts val="15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>
                <a:solidFill>
                  <a:srgbClr val="78AAD6"/>
                </a:solidFill>
              </a:rPr>
              <a:t>every datetime in a vector must share the same time zone </a:t>
            </a:r>
            <a:endParaRPr b="1"/>
          </a:p>
          <a:p>
            <a:pPr marL="762000" indent="-762000" algn="l">
              <a:spcBef>
                <a:spcPts val="1500"/>
              </a:spcBef>
              <a:buClr>
                <a:srgbClr val="000000"/>
              </a:buClr>
              <a:buSzPct val="100000"/>
              <a:buAutoNum type="arabicPeriod"/>
              <a:defRPr sz="6000">
                <a:solidFill>
                  <a:srgbClr val="97BA7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time zones are frequently dropped</a:t>
            </a:r>
          </a:p>
        </p:txBody>
      </p:sp>
    </p:spTree>
  </p:cSld>
  <p:clrMapOvr>
    <a:masterClrMapping/>
  </p:clrMapOvr>
  <p:transition spd="med"/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102" name="What time should this return? Decide in your group.…"/>
          <p:cNvSpPr txBox="1">
            <a:spLocks noGrp="1"/>
          </p:cNvSpPr>
          <p:nvPr>
            <p:ph type="body" sz="half" idx="4294967295"/>
          </p:nvPr>
        </p:nvSpPr>
        <p:spPr>
          <a:xfrm>
            <a:off x="2857207" y="3449919"/>
            <a:ext cx="18669586" cy="6816162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time should this return? Decide in your group.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nyc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ymd_hms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("2017-01-01 00:00:00",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"America/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New_York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nyc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&lt;- "America/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Los_Angeles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95" name="Rectangle"/>
          <p:cNvSpPr/>
          <p:nvPr/>
        </p:nvSpPr>
        <p:spPr>
          <a:xfrm>
            <a:off x="1486189" y="2559369"/>
            <a:ext cx="21381778" cy="859726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96" name="flights %&gt;%…"/>
          <p:cNvSpPr txBox="1"/>
          <p:nvPr/>
        </p:nvSpPr>
        <p:spPr>
          <a:xfrm>
            <a:off x="1697331" y="2752915"/>
            <a:ext cx="21206830" cy="8403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flights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mutate(delayed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0)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(delayed)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(total = sum(delayed), prop = mean(delayed))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# A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tibble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 1 × 2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total      prop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&lt;int&gt; 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133004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0.4063101</a:t>
            </a:r>
          </a:p>
        </p:txBody>
      </p:sp>
    </p:spTree>
  </p:cSld>
  <p:clrMapOvr>
    <a:masterClrMapping/>
  </p:clrMapOvr>
  <p:transition spd="med"/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4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72566" y="8993783"/>
            <a:ext cx="6838868" cy="41456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4" name="lubridate.png" descr="lubrida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11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116" name="with_tz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with_tz()</a:t>
            </a:r>
          </a:p>
        </p:txBody>
      </p:sp>
      <p:sp>
        <p:nvSpPr>
          <p:cNvPr id="1117" name="Creates same instant with the new display"/>
          <p:cNvSpPr txBox="1"/>
          <p:nvPr/>
        </p:nvSpPr>
        <p:spPr>
          <a:xfrm>
            <a:off x="4060823" y="2584591"/>
            <a:ext cx="16297118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Creates </a:t>
            </a:r>
            <a:r>
              <a:rPr>
                <a:solidFill>
                  <a:srgbClr val="9CBE7E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same instant</a:t>
            </a:r>
            <a:r>
              <a:t> with the </a:t>
            </a:r>
            <a:r>
              <a:rPr b="1">
                <a:solidFill>
                  <a:srgbClr val="97B97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new display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67C0DB26-698C-45BB-9597-FF4BE516E9CE}"/>
              </a:ext>
            </a:extLst>
          </p:cNvPr>
          <p:cNvSpPr/>
          <p:nvPr/>
        </p:nvSpPr>
        <p:spPr>
          <a:xfrm>
            <a:off x="4479901" y="5445909"/>
            <a:ext cx="7498740" cy="1814538"/>
          </a:xfrm>
          <a:prstGeom prst="wedgeRoundRectCallout">
            <a:avLst>
              <a:gd name="adj1" fmla="val 43732"/>
              <a:gd name="adj2" fmla="val 277806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with_tz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(t,</a:t>
            </a:r>
          </a:p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"America/Denver")</a:t>
            </a:r>
          </a:p>
          <a:p>
            <a:pPr algn="l">
              <a:lnSpc>
                <a:spcPct val="90000"/>
              </a:lnSpc>
              <a:defRPr sz="44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"2017-01-05 02:00:00 MST"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E2285AD3-8F03-40E2-93EB-370BA9A66E85}"/>
              </a:ext>
            </a:extLst>
          </p:cNvPr>
          <p:cNvSpPr/>
          <p:nvPr/>
        </p:nvSpPr>
        <p:spPr>
          <a:xfrm>
            <a:off x="13661135" y="5405308"/>
            <a:ext cx="7242049" cy="1814538"/>
          </a:xfrm>
          <a:prstGeom prst="wedgeRoundRectCallout">
            <a:avLst>
              <a:gd name="adj1" fmla="val -51230"/>
              <a:gd name="adj2" fmla="val 280514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with_tz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(t,</a:t>
            </a:r>
          </a:p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"America/Chicago")</a:t>
            </a:r>
          </a:p>
          <a:p>
            <a:pPr algn="l">
              <a:lnSpc>
                <a:spcPct val="90000"/>
              </a:lnSpc>
              <a:defRPr sz="44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"2017-01-05 03:00:00 CST"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290BF0BD-FD9C-48DA-B99C-E7C9FEA39A8A}"/>
              </a:ext>
            </a:extLst>
          </p:cNvPr>
          <p:cNvSpPr/>
          <p:nvPr/>
        </p:nvSpPr>
        <p:spPr>
          <a:xfrm>
            <a:off x="16084049" y="9749996"/>
            <a:ext cx="7562335" cy="1814538"/>
          </a:xfrm>
          <a:prstGeom prst="wedgeRoundRectCallout">
            <a:avLst>
              <a:gd name="adj1" fmla="val -60411"/>
              <a:gd name="adj2" fmla="val 6656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with_tz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(t,</a:t>
            </a:r>
          </a:p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"America/</a:t>
            </a: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New_York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lnSpc>
                <a:spcPct val="90000"/>
              </a:lnSpc>
              <a:defRPr sz="44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"2017-01-05 04:00:00</a:t>
            </a: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93D39C9B-2660-4FA5-940D-20B02D801884}"/>
              </a:ext>
            </a:extLst>
          </p:cNvPr>
          <p:cNvSpPr/>
          <p:nvPr/>
        </p:nvSpPr>
        <p:spPr>
          <a:xfrm>
            <a:off x="482994" y="9871291"/>
            <a:ext cx="7993813" cy="1630658"/>
          </a:xfrm>
          <a:prstGeom prst="wedgeRoundRectCallout">
            <a:avLst>
              <a:gd name="adj1" fmla="val 67534"/>
              <a:gd name="adj2" fmla="val 71077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algn="l">
              <a:lnSpc>
                <a:spcPct val="90000"/>
              </a:lnSpc>
              <a:defRPr sz="44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 &lt;- </a:t>
            </a:r>
            <a:r>
              <a:rPr lang="es-ES" sz="3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now</a:t>
            </a: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algn="l">
              <a:lnSpc>
                <a:spcPct val="90000"/>
              </a:lnSpc>
              <a:defRPr sz="44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s-ES" sz="3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</a:t>
            </a:r>
            <a:r>
              <a:rPr lang="es-ES" sz="3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America</a:t>
            </a: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sz="3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Los_Angeles</a:t>
            </a: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lnSpc>
                <a:spcPct val="90000"/>
              </a:lnSpc>
              <a:defRPr sz="44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"2017-01-05 01:00:00 PST"</a:t>
            </a:r>
          </a:p>
        </p:txBody>
      </p:sp>
    </p:spTree>
  </p:cSld>
  <p:clrMapOvr>
    <a:masterClrMapping/>
  </p:clrMapOvr>
  <p:transition spd="med"/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4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72566" y="8993783"/>
            <a:ext cx="6838868" cy="41456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4" name="lubridate.png" descr="lubrida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11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116" name="with_tz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lang="en-GB" dirty="0"/>
              <a:t>force</a:t>
            </a:r>
            <a:r>
              <a:rPr dirty="0"/>
              <a:t>_</a:t>
            </a:r>
            <a:r>
              <a:rPr dirty="0" err="1"/>
              <a:t>tz</a:t>
            </a:r>
            <a:r>
              <a:rPr dirty="0"/>
              <a:t>()</a:t>
            </a:r>
          </a:p>
        </p:txBody>
      </p:sp>
      <p:sp>
        <p:nvSpPr>
          <p:cNvPr id="1117" name="Creates same instant with the new display"/>
          <p:cNvSpPr txBox="1"/>
          <p:nvPr/>
        </p:nvSpPr>
        <p:spPr>
          <a:xfrm>
            <a:off x="4060823" y="2584591"/>
            <a:ext cx="16297118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Creates </a:t>
            </a:r>
            <a:r>
              <a:rPr>
                <a:solidFill>
                  <a:srgbClr val="9CBE7E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same instant</a:t>
            </a:r>
            <a:r>
              <a:t> with the </a:t>
            </a:r>
            <a:r>
              <a:rPr b="1">
                <a:solidFill>
                  <a:srgbClr val="97B97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new display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67C0DB26-698C-45BB-9597-FF4BE516E9CE}"/>
              </a:ext>
            </a:extLst>
          </p:cNvPr>
          <p:cNvSpPr/>
          <p:nvPr/>
        </p:nvSpPr>
        <p:spPr>
          <a:xfrm>
            <a:off x="4479901" y="5445909"/>
            <a:ext cx="7498740" cy="1814538"/>
          </a:xfrm>
          <a:prstGeom prst="wedgeRoundRectCallout">
            <a:avLst>
              <a:gd name="adj1" fmla="val 43732"/>
              <a:gd name="adj2" fmla="val 277806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force_tz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(t,</a:t>
            </a:r>
          </a:p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"America/Denver")</a:t>
            </a:r>
          </a:p>
          <a:p>
            <a:pPr algn="l">
              <a:lnSpc>
                <a:spcPct val="90000"/>
              </a:lnSpc>
              <a:defRPr sz="44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"2017-01-05 01:00:00 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E2285AD3-8F03-40E2-93EB-370BA9A66E85}"/>
              </a:ext>
            </a:extLst>
          </p:cNvPr>
          <p:cNvSpPr/>
          <p:nvPr/>
        </p:nvSpPr>
        <p:spPr>
          <a:xfrm>
            <a:off x="13661135" y="5405308"/>
            <a:ext cx="7242049" cy="1814538"/>
          </a:xfrm>
          <a:prstGeom prst="wedgeRoundRectCallout">
            <a:avLst>
              <a:gd name="adj1" fmla="val -51230"/>
              <a:gd name="adj2" fmla="val 280514"/>
              <a:gd name="adj3" fmla="val 16667"/>
            </a:avLst>
          </a:prstGeom>
          <a:solidFill>
            <a:srgbClr val="C0C0C0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force_tz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(t,</a:t>
            </a:r>
          </a:p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"America/Chicago")</a:t>
            </a:r>
          </a:p>
          <a:p>
            <a:pPr algn="l">
              <a:lnSpc>
                <a:spcPct val="90000"/>
              </a:lnSpc>
              <a:defRPr sz="44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"2017-01-05 01:00:00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290BF0BD-FD9C-48DA-B99C-E7C9FEA39A8A}"/>
              </a:ext>
            </a:extLst>
          </p:cNvPr>
          <p:cNvSpPr/>
          <p:nvPr/>
        </p:nvSpPr>
        <p:spPr>
          <a:xfrm>
            <a:off x="16084049" y="9749996"/>
            <a:ext cx="7562335" cy="1814538"/>
          </a:xfrm>
          <a:prstGeom prst="wedgeRoundRectCallout">
            <a:avLst>
              <a:gd name="adj1" fmla="val -60411"/>
              <a:gd name="adj2" fmla="val 6656"/>
              <a:gd name="adj3" fmla="val 16667"/>
            </a:avLst>
          </a:prstGeom>
          <a:solidFill>
            <a:schemeClr val="bg1">
              <a:lumMod val="50000"/>
            </a:schemeClr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force_tz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(t,</a:t>
            </a:r>
          </a:p>
          <a:p>
            <a:pPr algn="l">
              <a:lnSpc>
                <a:spcPct val="90000"/>
              </a:lnSpc>
              <a:defRPr sz="47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"America/</a:t>
            </a:r>
            <a:r>
              <a:rPr lang="en-GB" sz="3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New_York</a:t>
            </a:r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lnSpc>
                <a:spcPct val="90000"/>
              </a:lnSpc>
              <a:defRPr sz="44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"2017-01-05 01:00:00</a:t>
            </a: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93D39C9B-2660-4FA5-940D-20B02D801884}"/>
              </a:ext>
            </a:extLst>
          </p:cNvPr>
          <p:cNvSpPr/>
          <p:nvPr/>
        </p:nvSpPr>
        <p:spPr>
          <a:xfrm>
            <a:off x="482994" y="9871291"/>
            <a:ext cx="7993813" cy="1630658"/>
          </a:xfrm>
          <a:prstGeom prst="wedgeRoundRectCallout">
            <a:avLst>
              <a:gd name="adj1" fmla="val 67534"/>
              <a:gd name="adj2" fmla="val 71077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algn="l">
              <a:lnSpc>
                <a:spcPct val="90000"/>
              </a:lnSpc>
              <a:defRPr sz="44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 &lt;- </a:t>
            </a:r>
            <a:r>
              <a:rPr lang="es-ES" sz="3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now</a:t>
            </a: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algn="l">
              <a:lnSpc>
                <a:spcPct val="90000"/>
              </a:lnSpc>
              <a:defRPr sz="4400">
                <a:solidFill>
                  <a:srgbClr val="D6D6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s-ES" sz="3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tz</a:t>
            </a: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</a:t>
            </a:r>
            <a:r>
              <a:rPr lang="es-ES" sz="3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America</a:t>
            </a: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sz="3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Los_Angeles</a:t>
            </a: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lnSpc>
                <a:spcPct val="90000"/>
              </a:lnSpc>
              <a:defRPr sz="44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s-E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"2017-01-05 01:00:00 PST"</a:t>
            </a:r>
          </a:p>
        </p:txBody>
      </p:sp>
    </p:spTree>
    <p:extLst>
      <p:ext uri="{BB962C8B-B14F-4D97-AF65-F5344CB8AC3E}">
        <p14:creationId xmlns:p14="http://schemas.microsoft.com/office/powerpoint/2010/main" val="2186953223"/>
      </p:ext>
    </p:extLst>
  </p:cSld>
  <p:clrMapOvr>
    <a:masterClrMapping/>
  </p:clrMapOvr>
  <p:transition spd="med"/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1135" name="this_instant &lt;- now()…"/>
          <p:cNvSpPr txBox="1">
            <a:spLocks noGrp="1"/>
          </p:cNvSpPr>
          <p:nvPr>
            <p:ph type="body" idx="4294967295"/>
          </p:nvPr>
        </p:nvSpPr>
        <p:spPr>
          <a:xfrm>
            <a:off x="1967655" y="2973613"/>
            <a:ext cx="20448691" cy="10343973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algn="ctr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this_instant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now()</a:t>
            </a:r>
          </a:p>
          <a:p>
            <a:pPr marL="762000" indent="-7620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time is it in Honolulu (Pacific/Honolulu) this instant?</a:t>
            </a:r>
            <a:endParaRPr b="1" dirty="0"/>
          </a:p>
          <a:p>
            <a:pPr marL="762000" indent="-7620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it be here when Honolulu clocks show our time?</a:t>
            </a:r>
          </a:p>
          <a:p>
            <a:pPr marL="762000" indent="-7620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The </a:t>
            </a:r>
            <a:r>
              <a:rPr b="1" dirty="0" err="1"/>
              <a:t>time_hour</a:t>
            </a:r>
            <a:r>
              <a:rPr dirty="0"/>
              <a:t> column of flights is saved as UTC. Convert it to the correct time zone for New York City. Notice that the hours element of </a:t>
            </a:r>
            <a:r>
              <a:rPr b="1" dirty="0" err="1"/>
              <a:t>time_hour</a:t>
            </a:r>
            <a:r>
              <a:rPr dirty="0"/>
              <a:t> already matches </a:t>
            </a:r>
            <a:r>
              <a:rPr b="1" dirty="0" err="1"/>
              <a:t>flights$hour</a:t>
            </a:r>
            <a:r>
              <a:rPr dirty="0"/>
              <a:t>, which is ostensibly the correct hour in the America/</a:t>
            </a:r>
            <a:r>
              <a:rPr dirty="0" err="1"/>
              <a:t>New_York</a:t>
            </a:r>
            <a:r>
              <a:rPr dirty="0"/>
              <a:t> time zone.</a:t>
            </a:r>
          </a:p>
        </p:txBody>
      </p:sp>
      <p:pic>
        <p:nvPicPr>
          <p:cNvPr id="1136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1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136"/>
                </p:tgtEl>
              </p:cMediaNode>
            </p:video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8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13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40" name="Rectangle"/>
          <p:cNvSpPr/>
          <p:nvPr/>
        </p:nvSpPr>
        <p:spPr>
          <a:xfrm>
            <a:off x="599409" y="462061"/>
            <a:ext cx="23185181" cy="2585657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41" name="this_instant %&gt;%…"/>
          <p:cNvSpPr txBox="1"/>
          <p:nvPr/>
        </p:nvSpPr>
        <p:spPr>
          <a:xfrm>
            <a:off x="793766" y="654737"/>
            <a:ext cx="22796467" cy="2200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this_instant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with_tz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("Pacific/Honolulu")</a:t>
            </a:r>
          </a:p>
        </p:txBody>
      </p:sp>
      <p:sp>
        <p:nvSpPr>
          <p:cNvPr id="1142" name="Rectangle"/>
          <p:cNvSpPr/>
          <p:nvPr/>
        </p:nvSpPr>
        <p:spPr>
          <a:xfrm>
            <a:off x="599409" y="3924961"/>
            <a:ext cx="23185181" cy="340227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43" name="this_instant %&gt;%…"/>
          <p:cNvSpPr txBox="1"/>
          <p:nvPr/>
        </p:nvSpPr>
        <p:spPr>
          <a:xfrm>
            <a:off x="793766" y="4117638"/>
            <a:ext cx="22796467" cy="3016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this_instant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force_tz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("Pacific/Honolulu")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with_tz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("America/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New_York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  <p:sp>
        <p:nvSpPr>
          <p:cNvPr id="1144" name="Rectangle"/>
          <p:cNvSpPr/>
          <p:nvPr/>
        </p:nvSpPr>
        <p:spPr>
          <a:xfrm>
            <a:off x="599409" y="8204482"/>
            <a:ext cx="23185181" cy="340227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45" name="flights %&gt;%…"/>
          <p:cNvSpPr txBox="1"/>
          <p:nvPr/>
        </p:nvSpPr>
        <p:spPr>
          <a:xfrm>
            <a:off x="793766" y="8397158"/>
            <a:ext cx="22796467" cy="301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43305">
              <a:spcBef>
                <a:spcPts val="13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%&gt;% </a:t>
            </a:r>
          </a:p>
          <a:p>
            <a:pPr algn="l" defTabSz="543305">
              <a:spcBef>
                <a:spcPts val="13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mutate(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time_hour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with_tz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time_hour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"America/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New_York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")) %&gt;%</a:t>
            </a:r>
          </a:p>
          <a:p>
            <a:pPr algn="l" defTabSz="543305">
              <a:spcBef>
                <a:spcPts val="13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time_hour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Doing math with dates and times"/>
          <p:cNvSpPr txBox="1"/>
          <p:nvPr/>
        </p:nvSpPr>
        <p:spPr>
          <a:xfrm>
            <a:off x="2833687" y="3606800"/>
            <a:ext cx="18716626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Doing math with dates and times</a:t>
            </a:r>
          </a:p>
        </p:txBody>
      </p:sp>
    </p:spTree>
  </p:cSld>
  <p:clrMapOvr>
    <a:masterClrMapping/>
  </p:clrMapOvr>
  <p:transition spd="med"/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9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15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15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1584561" y="-30281"/>
            <a:ext cx="27553122" cy="13776562"/>
          </a:xfrm>
          <a:prstGeom prst="rect">
            <a:avLst/>
          </a:prstGeom>
          <a:ln w="12700">
            <a:miter lim="400000"/>
          </a:ln>
        </p:spPr>
      </p:pic>
      <p:sp>
        <p:nvSpPr>
          <p:cNvPr id="1152" name="July, 20 1969"/>
          <p:cNvSpPr txBox="1"/>
          <p:nvPr/>
        </p:nvSpPr>
        <p:spPr>
          <a:xfrm>
            <a:off x="16524540" y="73057"/>
            <a:ext cx="7843142" cy="2309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July, 20 1969 </a:t>
            </a:r>
          </a:p>
        </p:txBody>
      </p:sp>
    </p:spTree>
  </p:cSld>
  <p:clrMapOvr>
    <a:masterClrMapping/>
  </p:clrMapOvr>
  <p:transition spd="med"/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4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15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15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66838" y="-35935"/>
            <a:ext cx="24517676" cy="13787870"/>
          </a:xfrm>
          <a:prstGeom prst="rect">
            <a:avLst/>
          </a:prstGeom>
          <a:ln w="12700">
            <a:miter lim="400000"/>
          </a:ln>
        </p:spPr>
      </p:pic>
      <p:sp>
        <p:nvSpPr>
          <p:cNvPr id="1157" name="Nov, 25 1992"/>
          <p:cNvSpPr txBox="1"/>
          <p:nvPr/>
        </p:nvSpPr>
        <p:spPr>
          <a:xfrm>
            <a:off x="16769853" y="-120509"/>
            <a:ext cx="7843143" cy="2309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Nov, 25 1992 </a:t>
            </a:r>
          </a:p>
        </p:txBody>
      </p:sp>
    </p:spTree>
  </p:cSld>
  <p:clrMapOvr>
    <a:masterClrMapping/>
  </p:clrMapOvr>
  <p:transition spd="med"/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9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16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61" name="difftime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difftimes</a:t>
            </a:r>
          </a:p>
        </p:txBody>
      </p:sp>
      <p:sp>
        <p:nvSpPr>
          <p:cNvPr id="1162" name="Rectangle"/>
          <p:cNvSpPr/>
          <p:nvPr/>
        </p:nvSpPr>
        <p:spPr>
          <a:xfrm>
            <a:off x="4091601" y="4872446"/>
            <a:ext cx="16200798" cy="260669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63" name="now() - as.POSIXct(today())…"/>
          <p:cNvSpPr txBox="1"/>
          <p:nvPr/>
        </p:nvSpPr>
        <p:spPr>
          <a:xfrm>
            <a:off x="4235158" y="5067470"/>
            <a:ext cx="15913684" cy="2145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now() -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as.POSIXct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(today())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Time difference of 22.29285 hours</a:t>
            </a:r>
          </a:p>
        </p:txBody>
      </p:sp>
      <p:sp>
        <p:nvSpPr>
          <p:cNvPr id="1164" name="When you subtract two dates in R you get a difftime"/>
          <p:cNvSpPr txBox="1"/>
          <p:nvPr/>
        </p:nvSpPr>
        <p:spPr>
          <a:xfrm>
            <a:off x="4117139" y="2979430"/>
            <a:ext cx="1614972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When you subtract two dates in R you get a difftime</a:t>
            </a:r>
          </a:p>
        </p:txBody>
      </p:sp>
      <p:sp>
        <p:nvSpPr>
          <p:cNvPr id="1165" name="But difftimes use inconsistent units (sometimes weeks, days, hours, minutes, or seconds…)"/>
          <p:cNvSpPr txBox="1"/>
          <p:nvPr/>
        </p:nvSpPr>
        <p:spPr>
          <a:xfrm>
            <a:off x="4117139" y="7571106"/>
            <a:ext cx="16149722" cy="2283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But difftimes use inconsistent units (sometimes weeks, days, hours, minutes, or seconds…)</a:t>
            </a:r>
          </a:p>
        </p:txBody>
      </p:sp>
    </p:spTree>
  </p:cSld>
  <p:clrMapOvr>
    <a:masterClrMapping/>
  </p:clrMapOvr>
  <p:transition spd="med"/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16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69" name="duration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durations</a:t>
            </a:r>
          </a:p>
        </p:txBody>
      </p:sp>
      <p:sp>
        <p:nvSpPr>
          <p:cNvPr id="1170" name="Rectangle"/>
          <p:cNvSpPr/>
          <p:nvPr/>
        </p:nvSpPr>
        <p:spPr>
          <a:xfrm>
            <a:off x="4091601" y="4872446"/>
            <a:ext cx="16200798" cy="463319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71" name="as.duration(today() - aladdin)…"/>
          <p:cNvSpPr txBox="1"/>
          <p:nvPr/>
        </p:nvSpPr>
        <p:spPr>
          <a:xfrm>
            <a:off x="4235158" y="4978570"/>
            <a:ext cx="15913684" cy="44848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as.duration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(today() -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aladdin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33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"761011200s (~24.11 years)"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as.duration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aladdin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moon_landing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"736905600s (~23.35 years)"</a:t>
            </a:r>
          </a:p>
        </p:txBody>
      </p:sp>
      <p:sp>
        <p:nvSpPr>
          <p:cNvPr id="1172" name="A time span that is always measured in seconds"/>
          <p:cNvSpPr txBox="1"/>
          <p:nvPr/>
        </p:nvSpPr>
        <p:spPr>
          <a:xfrm>
            <a:off x="4117139" y="2979430"/>
            <a:ext cx="1614972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 time span that is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always measured in seconds</a:t>
            </a:r>
          </a:p>
        </p:txBody>
      </p:sp>
      <p:sp>
        <p:nvSpPr>
          <p:cNvPr id="1173" name="Plus, a better display"/>
          <p:cNvSpPr txBox="1"/>
          <p:nvPr/>
        </p:nvSpPr>
        <p:spPr>
          <a:xfrm>
            <a:off x="4117139" y="9337352"/>
            <a:ext cx="1614972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Plus, a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better display</a:t>
            </a:r>
          </a:p>
        </p:txBody>
      </p:sp>
    </p:spTree>
  </p:cSld>
  <p:clrMapOvr>
    <a:masterClrMapping/>
  </p:clrMapOvr>
  <p:transition spd="med"/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5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17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77" name="Math with date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Math with dates</a:t>
            </a:r>
          </a:p>
        </p:txBody>
      </p:sp>
      <p:sp>
        <p:nvSpPr>
          <p:cNvPr id="1178" name="Rectangle"/>
          <p:cNvSpPr/>
          <p:nvPr/>
        </p:nvSpPr>
        <p:spPr>
          <a:xfrm>
            <a:off x="4091601" y="4248561"/>
            <a:ext cx="16200798" cy="895188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79" name="weeks(1) - days(3) + hours(2)…"/>
          <p:cNvSpPr txBox="1"/>
          <p:nvPr/>
        </p:nvSpPr>
        <p:spPr>
          <a:xfrm>
            <a:off x="4235158" y="4354685"/>
            <a:ext cx="15913684" cy="8739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weeks(1) - days(3) + hours(2)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"4d 2H 0M 0S"</a:t>
            </a:r>
            <a:endParaRPr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33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+ months(0:11)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"2017-01-01" "2017-02-01" "2017-03-01" 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"2017-04-01" "2017-05-01" "2017-06-01" 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"2017-07-01" "2017-08-01" "2017-09-01" 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"2017-10-01" "2017-11-01" "2017-12-01"</a:t>
            </a:r>
          </a:p>
        </p:txBody>
      </p:sp>
      <p:sp>
        <p:nvSpPr>
          <p:cNvPr id="1180" name="To do math with dates add and subtract periods"/>
          <p:cNvSpPr txBox="1"/>
          <p:nvPr/>
        </p:nvSpPr>
        <p:spPr>
          <a:xfrm>
            <a:off x="4117139" y="2243494"/>
            <a:ext cx="16149722" cy="2283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To do math with dates add and subtract </a:t>
            </a:r>
            <a:r>
              <a:rPr b="1">
                <a:solidFill>
                  <a:srgbClr val="9BBC7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periods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trings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Strings</a:t>
            </a:r>
          </a:p>
        </p:txBody>
      </p:sp>
    </p:spTree>
  </p:cSld>
  <p:clrMapOvr>
    <a:masterClrMapping/>
  </p:clrMapOvr>
  <p:transition spd="med"/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2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18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84" name="Period constructor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Period constructors</a:t>
            </a:r>
          </a:p>
        </p:txBody>
      </p:sp>
      <p:graphicFrame>
        <p:nvGraphicFramePr>
          <p:cNvPr id="1185" name="Table"/>
          <p:cNvGraphicFramePr/>
          <p:nvPr>
            <p:extLst>
              <p:ext uri="{D42A27DB-BD31-4B8C-83A1-F6EECF244321}">
                <p14:modId xmlns:p14="http://schemas.microsoft.com/office/powerpoint/2010/main" val="14618746"/>
              </p:ext>
            </p:extLst>
          </p:nvPr>
        </p:nvGraphicFramePr>
        <p:xfrm>
          <a:off x="5842692" y="2853667"/>
          <a:ext cx="13601248" cy="10154436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70017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995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46203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 dirty="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makes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years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months(x)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months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weeks(x)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weeks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days(x)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days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hours(x)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 dirty="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hours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minutes(x)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minutes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seconds(x)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seconds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milliseconds(x)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milliseconds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microseconds(x)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microseconds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nanoseconds(x)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nanoseconds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picoseconds(x)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 dirty="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picoseconds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188" name="What might worry us here?"/>
          <p:cNvSpPr txBox="1">
            <a:spLocks noGrp="1"/>
          </p:cNvSpPr>
          <p:nvPr>
            <p:ph type="body" sz="quarter" idx="4294967295"/>
          </p:nvPr>
        </p:nvSpPr>
        <p:spPr>
          <a:xfrm>
            <a:off x="1441010" y="3209098"/>
            <a:ext cx="21501980" cy="1587569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algn="ctr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might worry us here?</a:t>
            </a:r>
          </a:p>
        </p:txBody>
      </p:sp>
      <p:sp>
        <p:nvSpPr>
          <p:cNvPr id="1189" name="Rectangle"/>
          <p:cNvSpPr/>
          <p:nvPr/>
        </p:nvSpPr>
        <p:spPr>
          <a:xfrm>
            <a:off x="4091601" y="4872446"/>
            <a:ext cx="16200798" cy="463319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90" name="march_11 + days(1)…"/>
          <p:cNvSpPr txBox="1"/>
          <p:nvPr/>
        </p:nvSpPr>
        <p:spPr>
          <a:xfrm>
            <a:off x="4235158" y="4978570"/>
            <a:ext cx="15913684" cy="44848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march_11 + days(1)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"2016-03-12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:00:00 EST"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march_12 + days(1)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"2016-03-13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:00:00 EDT"</a:t>
            </a:r>
          </a:p>
        </p:txBody>
      </p:sp>
    </p:spTree>
  </p:cSld>
  <p:clrMapOvr>
    <a:masterClrMapping/>
  </p:clrMapOvr>
  <p:transition spd="med"/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2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19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94" name="period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periods</a:t>
            </a:r>
          </a:p>
        </p:txBody>
      </p:sp>
      <p:sp>
        <p:nvSpPr>
          <p:cNvPr id="1195" name="Rectangle"/>
          <p:cNvSpPr/>
          <p:nvPr/>
        </p:nvSpPr>
        <p:spPr>
          <a:xfrm>
            <a:off x="4091601" y="4872446"/>
            <a:ext cx="16200798" cy="463319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96" name="march_11 + days(1)…"/>
          <p:cNvSpPr txBox="1"/>
          <p:nvPr/>
        </p:nvSpPr>
        <p:spPr>
          <a:xfrm>
            <a:off x="4235158" y="4978570"/>
            <a:ext cx="15913684" cy="44848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march_11 + days(1)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"2016-03-12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:00:00 EST"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march_12 + days(1)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"2016-03-13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:00:00 EDT"</a:t>
            </a:r>
          </a:p>
        </p:txBody>
      </p:sp>
      <p:sp>
        <p:nvSpPr>
          <p:cNvPr id="1197" name="A time span that is measured in clock units"/>
          <p:cNvSpPr txBox="1"/>
          <p:nvPr/>
        </p:nvSpPr>
        <p:spPr>
          <a:xfrm>
            <a:off x="4117139" y="2979430"/>
            <a:ext cx="1614972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 time span that is </a:t>
            </a:r>
            <a:r>
              <a:rPr b="1">
                <a:solidFill>
                  <a:srgbClr val="9BBC7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measured in clock units</a:t>
            </a:r>
          </a:p>
        </p:txBody>
      </p:sp>
    </p:spTree>
  </p:cSld>
  <p:clrMapOvr>
    <a:masterClrMapping/>
  </p:clrMapOvr>
  <p:transition spd="med"/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9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0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01" name="duration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durations</a:t>
            </a:r>
          </a:p>
        </p:txBody>
      </p:sp>
      <p:sp>
        <p:nvSpPr>
          <p:cNvPr id="1202" name="Rectangle"/>
          <p:cNvSpPr/>
          <p:nvPr/>
        </p:nvSpPr>
        <p:spPr>
          <a:xfrm>
            <a:off x="4091601" y="4872446"/>
            <a:ext cx="16200798" cy="463319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03" name="march_11 + ddays(1)…"/>
          <p:cNvSpPr txBox="1"/>
          <p:nvPr/>
        </p:nvSpPr>
        <p:spPr>
          <a:xfrm>
            <a:off x="4235158" y="4978570"/>
            <a:ext cx="15913684" cy="44848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march_11 +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ddays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"2016-03-12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:00:00 EST"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march_12 +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ddays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"2016-03-13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09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:00:00 EDT"</a:t>
            </a:r>
          </a:p>
        </p:txBody>
      </p:sp>
      <p:sp>
        <p:nvSpPr>
          <p:cNvPr id="1204" name="If absolute time matters, use seconds or a duration"/>
          <p:cNvSpPr txBox="1"/>
          <p:nvPr/>
        </p:nvSpPr>
        <p:spPr>
          <a:xfrm>
            <a:off x="4117139" y="2979430"/>
            <a:ext cx="1614972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If absolute time matters, use seconds or a duration</a:t>
            </a:r>
          </a:p>
        </p:txBody>
      </p:sp>
    </p:spTree>
  </p:cSld>
  <p:clrMapOvr>
    <a:masterClrMapping/>
  </p:clrMapOvr>
  <p:transition spd="med"/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6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0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08" name="Duration constructor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Duration constructors</a:t>
            </a:r>
          </a:p>
        </p:txBody>
      </p:sp>
      <p:graphicFrame>
        <p:nvGraphicFramePr>
          <p:cNvPr id="1209" name="Table"/>
          <p:cNvGraphicFramePr/>
          <p:nvPr>
            <p:extLst>
              <p:ext uri="{D42A27DB-BD31-4B8C-83A1-F6EECF244321}">
                <p14:modId xmlns:p14="http://schemas.microsoft.com/office/powerpoint/2010/main" val="3877103125"/>
              </p:ext>
            </p:extLst>
          </p:nvPr>
        </p:nvGraphicFramePr>
        <p:xfrm>
          <a:off x="5842692" y="2853667"/>
          <a:ext cx="13480478" cy="10154441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69395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09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2313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 dirty="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makes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dyears(x)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 dirty="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years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dweeks(x)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weeks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ddays(x)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days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dhours(x)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hours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dminutes(x)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minutes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dseconds(x)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seconds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dmilliseconds(x)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milliseconds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dmicroseconds(x)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microseconds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dnanoseconds(x)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nanoseconds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923131">
                <a:tc>
                  <a:txBody>
                    <a:bodyPr/>
                    <a:lstStyle/>
                    <a:p>
                      <a:pPr indent="209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dpicoseconds(x)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2159000" algn="l" defTabSz="914400">
                        <a:defRPr sz="1800"/>
                      </a:pPr>
                      <a:r>
                        <a:rPr sz="4500" dirty="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 picoseconds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212" name="What should this return? Decide in your group.…"/>
          <p:cNvSpPr txBox="1">
            <a:spLocks noGrp="1"/>
          </p:cNvSpPr>
          <p:nvPr>
            <p:ph type="body" sz="half" idx="4294967295"/>
          </p:nvPr>
        </p:nvSpPr>
        <p:spPr>
          <a:xfrm>
            <a:off x="2857207" y="3449919"/>
            <a:ext cx="18669586" cy="6816162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should this return? Decide in your group.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months(1) / days(1)</a:t>
            </a:r>
          </a:p>
        </p:txBody>
      </p:sp>
    </p:spTree>
  </p:cSld>
  <p:clrMapOvr>
    <a:masterClrMapping/>
  </p:clrMapOvr>
  <p:transition spd="med"/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4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1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16" name="Math with period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Math with periods</a:t>
            </a:r>
          </a:p>
        </p:txBody>
      </p:sp>
      <p:sp>
        <p:nvSpPr>
          <p:cNvPr id="1217" name="Rectangle"/>
          <p:cNvSpPr/>
          <p:nvPr/>
        </p:nvSpPr>
        <p:spPr>
          <a:xfrm>
            <a:off x="2254176" y="3561688"/>
            <a:ext cx="19874918" cy="335915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18" name="months(1) / days(1)…"/>
          <p:cNvSpPr txBox="1"/>
          <p:nvPr/>
        </p:nvSpPr>
        <p:spPr>
          <a:xfrm>
            <a:off x="2397733" y="3667812"/>
            <a:ext cx="19738441" cy="3355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months(1) / days(1)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estimate only: convert to intervals for accuracy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30.4375</a:t>
            </a:r>
          </a:p>
        </p:txBody>
      </p:sp>
    </p:spTree>
  </p:cSld>
  <p:clrMapOvr>
    <a:masterClrMapping/>
  </p:clrMapOvr>
  <p:transition spd="med"/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221" name="Can we calculate something like this accurately?…"/>
          <p:cNvSpPr txBox="1">
            <a:spLocks noGrp="1"/>
          </p:cNvSpPr>
          <p:nvPr>
            <p:ph type="body" idx="4294967295"/>
          </p:nvPr>
        </p:nvSpPr>
        <p:spPr>
          <a:xfrm>
            <a:off x="1682872" y="2174298"/>
            <a:ext cx="21018255" cy="6816161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Can we calculate something like this accurately?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"The month between Jan 1, 2017 and Feb 1, 2017" /days(1)</a:t>
            </a:r>
          </a:p>
        </p:txBody>
      </p:sp>
    </p:spTree>
  </p:cSld>
  <p:clrMapOvr>
    <a:masterClrMapping/>
  </p:clrMapOvr>
  <p:transition spd="med"/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3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25" name="interval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intervals</a:t>
            </a:r>
          </a:p>
        </p:txBody>
      </p:sp>
      <p:sp>
        <p:nvSpPr>
          <p:cNvPr id="1226" name="Rectangle"/>
          <p:cNvSpPr/>
          <p:nvPr/>
        </p:nvSpPr>
        <p:spPr>
          <a:xfrm>
            <a:off x="2796679" y="4872446"/>
            <a:ext cx="18782323" cy="496556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27" name="interval(mdy(&quot;Jan 1, 2017&quot;), mdy(&quot;Feb 1, 2017&quot;))…"/>
          <p:cNvSpPr txBox="1"/>
          <p:nvPr/>
        </p:nvSpPr>
        <p:spPr>
          <a:xfrm>
            <a:off x="2940236" y="4978570"/>
            <a:ext cx="18688200" cy="4753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interval(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mdy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("Jan 1, 2017"),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mdy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("Feb 1, 2017"))</a:t>
            </a:r>
          </a:p>
          <a:p>
            <a:pPr algn="l">
              <a:spcBef>
                <a:spcPts val="60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2017-01-01 UTC--2017-02-01 UTC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mdy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("Jan 1, 2017") %--%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mdy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("Feb 1, 2017")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2017-01-01 UTC--2017-02-01 UTC</a:t>
            </a:r>
          </a:p>
        </p:txBody>
      </p:sp>
      <p:sp>
        <p:nvSpPr>
          <p:cNvPr id="1228" name="A time span that is measured by start and end dates"/>
          <p:cNvSpPr txBox="1"/>
          <p:nvPr/>
        </p:nvSpPr>
        <p:spPr>
          <a:xfrm>
            <a:off x="2822218" y="2979430"/>
            <a:ext cx="18756784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A time span that is </a:t>
            </a:r>
            <a:r>
              <a:rPr b="1" dirty="0">
                <a:solidFill>
                  <a:srgbClr val="9191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measured by start and end dates</a:t>
            </a:r>
          </a:p>
        </p:txBody>
      </p:sp>
    </p:spTree>
  </p:cSld>
  <p:clrMapOvr>
    <a:masterClrMapping/>
  </p:clrMapOvr>
  <p:transition spd="med"/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0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3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32" name="Rectangle"/>
          <p:cNvSpPr/>
          <p:nvPr/>
        </p:nvSpPr>
        <p:spPr>
          <a:xfrm>
            <a:off x="2041905" y="4661886"/>
            <a:ext cx="20300190" cy="381509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33" name="month1 &lt;- mdy(&quot;Jan 1, 2017&quot;) %--% mdy(&quot;Feb 1, 2017&quot;)…"/>
          <p:cNvSpPr txBox="1"/>
          <p:nvPr/>
        </p:nvSpPr>
        <p:spPr>
          <a:xfrm>
            <a:off x="2185462" y="4768010"/>
            <a:ext cx="20013076" cy="36028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6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month1 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mdy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("Jan 1, 2017")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%--%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mdy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("Feb 1, 2017")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month1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/ days(1)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31</a:t>
            </a:r>
          </a:p>
        </p:txBody>
      </p:sp>
      <p:sp>
        <p:nvSpPr>
          <p:cNvPr id="1234" name="Divide by periods and durations to compute the length"/>
          <p:cNvSpPr txBox="1"/>
          <p:nvPr/>
        </p:nvSpPr>
        <p:spPr>
          <a:xfrm>
            <a:off x="2067443" y="2768870"/>
            <a:ext cx="2027465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rPr dirty="0"/>
              <a:t>Divide by periods and durations to compute the length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30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02" name="(character) strings"/>
          <p:cNvSpPr txBox="1"/>
          <p:nvPr/>
        </p:nvSpPr>
        <p:spPr>
          <a:xfrm>
            <a:off x="4025134" y="795082"/>
            <a:ext cx="16368497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(character)</a:t>
            </a:r>
            <a:r>
              <a:t> strings</a:t>
            </a:r>
          </a:p>
        </p:txBody>
      </p:sp>
      <p:sp>
        <p:nvSpPr>
          <p:cNvPr id="303" name="Anything surrounded by quotes(&quot;) or single quotes(')."/>
          <p:cNvSpPr txBox="1"/>
          <p:nvPr/>
        </p:nvSpPr>
        <p:spPr>
          <a:xfrm>
            <a:off x="3668448" y="2415251"/>
            <a:ext cx="17047104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Anything surrounded by quotes(") or single quotes(').</a:t>
            </a:r>
          </a:p>
        </p:txBody>
      </p:sp>
      <p:sp>
        <p:nvSpPr>
          <p:cNvPr id="304" name="Rectangle"/>
          <p:cNvSpPr/>
          <p:nvPr/>
        </p:nvSpPr>
        <p:spPr>
          <a:xfrm>
            <a:off x="3687531" y="4404382"/>
            <a:ext cx="16886826" cy="840855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05" name="&gt; &quot;one&quot;…"/>
          <p:cNvSpPr txBox="1"/>
          <p:nvPr/>
        </p:nvSpPr>
        <p:spPr>
          <a:xfrm>
            <a:off x="3833379" y="4465550"/>
            <a:ext cx="16752007" cy="8286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"one"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"1"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"one’s"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'"Hello World"'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"foo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endParaRPr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endParaRPr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oops. I’m stuck in a string."</a:t>
            </a:r>
          </a:p>
        </p:txBody>
      </p:sp>
    </p:spTree>
  </p:cSld>
  <p:clrMapOvr>
    <a:masterClrMapping/>
  </p:clrMapOvr>
  <p:transition spd="med"/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6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3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38" name="Working with interval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Working with intervals</a:t>
            </a:r>
          </a:p>
        </p:txBody>
      </p:sp>
      <p:graphicFrame>
        <p:nvGraphicFramePr>
          <p:cNvPr id="1239" name="Table"/>
          <p:cNvGraphicFramePr/>
          <p:nvPr/>
        </p:nvGraphicFramePr>
        <p:xfrm>
          <a:off x="2219345" y="2755542"/>
          <a:ext cx="19945308" cy="10781433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73360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092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46203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makes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int_start()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access or change the start date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int_end()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access or change the end date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int_diff()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intervals between dates in a vector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int_length()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number of seconds in the interval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int_flip()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switches start and end dates of th interval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int_shift()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shifts an interval by a time span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int_standardize()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flips interval is length is negative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int_aligns(x)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tests whether interval begin or end on same instant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int_overlaps()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tests whether intervals overlap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intersect(), union(), setdiff()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set operations for intervals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46203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%within%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tests whether instants fall within an interval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1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4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43" name="%within%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%within%</a:t>
            </a:r>
          </a:p>
        </p:txBody>
      </p:sp>
      <p:sp>
        <p:nvSpPr>
          <p:cNvPr id="1244" name="Rectangle"/>
          <p:cNvSpPr/>
          <p:nvPr/>
        </p:nvSpPr>
        <p:spPr>
          <a:xfrm>
            <a:off x="2231063" y="4627135"/>
            <a:ext cx="19921873" cy="670991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45" name="firsts &lt;- ymd(&quot;2017-01-01&quot;) + months(0:11)…"/>
          <p:cNvSpPr txBox="1"/>
          <p:nvPr/>
        </p:nvSpPr>
        <p:spPr>
          <a:xfrm>
            <a:off x="2374620" y="4733259"/>
            <a:ext cx="19427011" cy="6354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firsts &lt;-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ymd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("2017-01-01") + months(0:11)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summer &lt;-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ymd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("2017-06-21") %--%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ymd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("2017-09-21")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firsts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%within%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summer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FALSE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 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FALSE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46" name="Tests whether instants fall within an interval"/>
          <p:cNvSpPr txBox="1"/>
          <p:nvPr/>
        </p:nvSpPr>
        <p:spPr>
          <a:xfrm>
            <a:off x="2256601" y="2734118"/>
            <a:ext cx="1688029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Tests whether instants fall within an interval</a:t>
            </a:r>
          </a:p>
        </p:txBody>
      </p:sp>
    </p:spTree>
  </p:cSld>
  <p:clrMapOvr>
    <a:masterClrMapping/>
  </p:clrMapOvr>
  <p:transition spd="med"/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Your Turn"/>
          <p:cNvSpPr txBox="1">
            <a:spLocks noGrp="1"/>
          </p:cNvSpPr>
          <p:nvPr>
            <p:ph type="title" idx="4294967295"/>
          </p:nvPr>
        </p:nvSpPr>
        <p:spPr>
          <a:xfrm>
            <a:off x="5175745" y="-574998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pic>
        <p:nvPicPr>
          <p:cNvPr id="1249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250" name="Are flight delays worse over the holidays?…"/>
          <p:cNvSpPr txBox="1">
            <a:spLocks noGrp="1"/>
          </p:cNvSpPr>
          <p:nvPr>
            <p:ph type="body" idx="4294967295"/>
          </p:nvPr>
        </p:nvSpPr>
        <p:spPr>
          <a:xfrm>
            <a:off x="1967655" y="1599866"/>
            <a:ext cx="21132306" cy="11922402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Are flight delays worse over the holidays? </a:t>
            </a:r>
          </a:p>
          <a:p>
            <a:pPr marL="762000" indent="-7620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NYC Public Schools held winter recess from December 23, 2013 to January 1, 2014. Create an interval that captures the recess.</a:t>
            </a:r>
          </a:p>
          <a:p>
            <a:pPr marL="762000" indent="-7620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Complete the code below to plot delays over time during recess vs. the rest of the year</a:t>
            </a:r>
          </a:p>
          <a:p>
            <a:pPr marL="0" indent="0" defTabSz="584200">
              <a:spcBef>
                <a:spcPts val="0"/>
              </a:spcBef>
              <a:buSzTx/>
              <a:buNone/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%&gt;% </a:t>
            </a:r>
          </a:p>
          <a:p>
            <a:pPr marL="0" indent="0" defTabSz="584200">
              <a:spcBef>
                <a:spcPts val="0"/>
              </a:spcBef>
              <a:buSzTx/>
              <a:buNone/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mutate(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during_recess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u="sng" dirty="0"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 defTabSz="584200">
              <a:spcBef>
                <a:spcPts val="0"/>
              </a:spcBef>
              <a:buSzTx/>
              <a:buNone/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time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(hour = hour, minute = minute)) %&gt;%</a:t>
            </a:r>
          </a:p>
          <a:p>
            <a:pPr marL="0" indent="0" defTabSz="584200">
              <a:spcBef>
                <a:spcPts val="0"/>
              </a:spcBef>
              <a:buSzTx/>
              <a:buNone/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(time,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color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during_recess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+ </a:t>
            </a:r>
          </a:p>
          <a:p>
            <a:pPr marL="0" indent="0" defTabSz="584200">
              <a:spcBef>
                <a:spcPts val="0"/>
              </a:spcBef>
              <a:buSzTx/>
              <a:buNone/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geom_smooth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12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49"/>
                </p:tgtEl>
              </p:cMediaNode>
            </p:video>
          </p:childTnLst>
        </p:cTn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2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5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54" name="Rectangle"/>
          <p:cNvSpPr/>
          <p:nvPr/>
        </p:nvSpPr>
        <p:spPr>
          <a:xfrm>
            <a:off x="599409" y="462061"/>
            <a:ext cx="23185181" cy="666109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55" name="recess &lt;- ymd(&quot;2013-12-23&quot;) %--% ymd(&quot;2014-01-01&quot;)…"/>
          <p:cNvSpPr txBox="1"/>
          <p:nvPr/>
        </p:nvSpPr>
        <p:spPr>
          <a:xfrm>
            <a:off x="793766" y="654737"/>
            <a:ext cx="22796467" cy="642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recess &lt;-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ymd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("2013-12-23") %--%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ymd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("2014-01-01")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flights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mutate(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during_recess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time_hour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%within% recess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time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(hour = hour, minute = minute)) %&gt;%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(time,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color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during_recess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+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geom_smooth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7" name="pdf-recess-delays.pdf" descr="pdf-recess-delays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0" y="1165194"/>
            <a:ext cx="20574000" cy="113856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8" name="lubridate.png" descr="lubrida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5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1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6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63" name="Math with instant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Math with instants</a:t>
            </a:r>
          </a:p>
        </p:txBody>
      </p:sp>
      <p:sp>
        <p:nvSpPr>
          <p:cNvPr id="1264" name="Line"/>
          <p:cNvSpPr/>
          <p:nvPr/>
        </p:nvSpPr>
        <p:spPr>
          <a:xfrm>
            <a:off x="3634237" y="5789347"/>
            <a:ext cx="17115525" cy="1"/>
          </a:xfrm>
          <a:prstGeom prst="line">
            <a:avLst/>
          </a:prstGeom>
          <a:ln w="88900">
            <a:solidFill>
              <a:srgbClr val="A8D379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267" name="Group"/>
          <p:cNvGrpSpPr/>
          <p:nvPr/>
        </p:nvGrpSpPr>
        <p:grpSpPr>
          <a:xfrm>
            <a:off x="3629143" y="8174945"/>
            <a:ext cx="17160479" cy="2212304"/>
            <a:chOff x="0" y="0"/>
            <a:chExt cx="17160477" cy="2212303"/>
          </a:xfrm>
        </p:grpSpPr>
        <p:sp>
          <p:nvSpPr>
            <p:cNvPr id="1265" name="Line"/>
            <p:cNvSpPr/>
            <p:nvPr/>
          </p:nvSpPr>
          <p:spPr>
            <a:xfrm>
              <a:off x="0" y="1098665"/>
              <a:ext cx="10162220" cy="9759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2094" y="21393"/>
                  </a:lnTo>
                  <a:lnTo>
                    <a:pt x="9600" y="102"/>
                  </a:lnTo>
                  <a:lnTo>
                    <a:pt x="21600" y="0"/>
                  </a:lnTo>
                </a:path>
              </a:pathLst>
            </a:custGeom>
            <a:noFill/>
            <a:ln w="8890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6" name="Line"/>
            <p:cNvSpPr/>
            <p:nvPr/>
          </p:nvSpPr>
          <p:spPr>
            <a:xfrm>
              <a:off x="11715008" y="0"/>
              <a:ext cx="5445470" cy="2212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75"/>
                  </a:moveTo>
                  <a:lnTo>
                    <a:pt x="6253" y="10822"/>
                  </a:lnTo>
                  <a:lnTo>
                    <a:pt x="6240" y="0"/>
                  </a:lnTo>
                  <a:lnTo>
                    <a:pt x="9670" y="78"/>
                  </a:lnTo>
                  <a:lnTo>
                    <a:pt x="9761" y="21600"/>
                  </a:lnTo>
                  <a:lnTo>
                    <a:pt x="13296" y="21566"/>
                  </a:lnTo>
                  <a:lnTo>
                    <a:pt x="13296" y="10664"/>
                  </a:lnTo>
                  <a:lnTo>
                    <a:pt x="21600" y="10691"/>
                  </a:lnTo>
                </a:path>
              </a:pathLst>
            </a:custGeom>
            <a:noFill/>
            <a:ln w="88900" cap="flat">
              <a:solidFill>
                <a:srgbClr val="78AAD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272" name="Group"/>
          <p:cNvGrpSpPr/>
          <p:nvPr/>
        </p:nvGrpSpPr>
        <p:grpSpPr>
          <a:xfrm>
            <a:off x="8328272" y="3858947"/>
            <a:ext cx="1706530" cy="2092961"/>
            <a:chOff x="0" y="0"/>
            <a:chExt cx="1706529" cy="2092959"/>
          </a:xfrm>
        </p:grpSpPr>
        <p:sp>
          <p:nvSpPr>
            <p:cNvPr id="1268" name="Circle"/>
            <p:cNvSpPr/>
            <p:nvPr/>
          </p:nvSpPr>
          <p:spPr>
            <a:xfrm>
              <a:off x="690704" y="1767839"/>
              <a:ext cx="325121" cy="325121"/>
            </a:xfrm>
            <a:prstGeom prst="ellipse">
              <a:avLst/>
            </a:prstGeom>
            <a:solidFill>
              <a:srgbClr val="A8D379"/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1271" name="Group"/>
            <p:cNvGrpSpPr/>
            <p:nvPr/>
          </p:nvGrpSpPr>
          <p:grpSpPr>
            <a:xfrm>
              <a:off x="0" y="0"/>
              <a:ext cx="1706530" cy="1424253"/>
              <a:chOff x="0" y="0"/>
              <a:chExt cx="1706529" cy="1424252"/>
            </a:xfrm>
          </p:grpSpPr>
          <p:sp>
            <p:nvSpPr>
              <p:cNvPr id="1269" name="Instant"/>
              <p:cNvSpPr txBox="1"/>
              <p:nvPr/>
            </p:nvSpPr>
            <p:spPr>
              <a:xfrm>
                <a:off x="0" y="0"/>
                <a:ext cx="1706530" cy="10824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 algn="l">
                  <a:defRPr sz="4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Instant</a:t>
                </a:r>
              </a:p>
            </p:txBody>
          </p:sp>
          <p:sp>
            <p:nvSpPr>
              <p:cNvPr id="1270" name="Line"/>
              <p:cNvSpPr/>
              <p:nvPr/>
            </p:nvSpPr>
            <p:spPr>
              <a:xfrm flipV="1">
                <a:off x="853264" y="827502"/>
                <a:ext cx="1" cy="596751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1277" name="Group"/>
          <p:cNvGrpSpPr/>
          <p:nvPr/>
        </p:nvGrpSpPr>
        <p:grpSpPr>
          <a:xfrm>
            <a:off x="9185015" y="3858947"/>
            <a:ext cx="5337213" cy="2323174"/>
            <a:chOff x="0" y="0"/>
            <a:chExt cx="5337211" cy="2323173"/>
          </a:xfrm>
        </p:grpSpPr>
        <p:sp>
          <p:nvSpPr>
            <p:cNvPr id="1273" name="Rectangle"/>
            <p:cNvSpPr/>
            <p:nvPr/>
          </p:nvSpPr>
          <p:spPr>
            <a:xfrm>
              <a:off x="0" y="1537626"/>
              <a:ext cx="5337212" cy="785548"/>
            </a:xfrm>
            <a:prstGeom prst="rect">
              <a:avLst/>
            </a:prstGeom>
            <a:solidFill>
              <a:srgbClr val="A8D379">
                <a:alpha val="51207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1276" name="Group"/>
            <p:cNvGrpSpPr/>
            <p:nvPr/>
          </p:nvGrpSpPr>
          <p:grpSpPr>
            <a:xfrm>
              <a:off x="1482244" y="0"/>
              <a:ext cx="2372724" cy="1422551"/>
              <a:chOff x="0" y="0"/>
              <a:chExt cx="2372723" cy="1422550"/>
            </a:xfrm>
          </p:grpSpPr>
          <p:sp>
            <p:nvSpPr>
              <p:cNvPr id="1274" name="Time span"/>
              <p:cNvSpPr txBox="1"/>
              <p:nvPr/>
            </p:nvSpPr>
            <p:spPr>
              <a:xfrm>
                <a:off x="0" y="0"/>
                <a:ext cx="2372724" cy="10824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rmAutofit fontScale="92500"/>
              </a:bodyPr>
              <a:lstStyle>
                <a:lvl1pPr algn="l">
                  <a:defRPr sz="4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Time span</a:t>
                </a:r>
              </a:p>
            </p:txBody>
          </p:sp>
          <p:sp>
            <p:nvSpPr>
              <p:cNvPr id="1275" name="Line"/>
              <p:cNvSpPr/>
              <p:nvPr/>
            </p:nvSpPr>
            <p:spPr>
              <a:xfrm flipV="1">
                <a:off x="1186361" y="827503"/>
                <a:ext cx="1" cy="595048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1282" name="Group"/>
          <p:cNvGrpSpPr/>
          <p:nvPr/>
        </p:nvGrpSpPr>
        <p:grpSpPr>
          <a:xfrm>
            <a:off x="13637217" y="3858947"/>
            <a:ext cx="1706530" cy="2092961"/>
            <a:chOff x="0" y="0"/>
            <a:chExt cx="1706529" cy="2092959"/>
          </a:xfrm>
        </p:grpSpPr>
        <p:sp>
          <p:nvSpPr>
            <p:cNvPr id="1278" name="Circle"/>
            <p:cNvSpPr/>
            <p:nvPr/>
          </p:nvSpPr>
          <p:spPr>
            <a:xfrm>
              <a:off x="690705" y="1767839"/>
              <a:ext cx="325121" cy="325121"/>
            </a:xfrm>
            <a:prstGeom prst="ellipse">
              <a:avLst/>
            </a:prstGeom>
            <a:solidFill>
              <a:srgbClr val="A8D379"/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1281" name="Group"/>
            <p:cNvGrpSpPr/>
            <p:nvPr/>
          </p:nvGrpSpPr>
          <p:grpSpPr>
            <a:xfrm>
              <a:off x="0" y="0"/>
              <a:ext cx="1706530" cy="1423402"/>
              <a:chOff x="0" y="0"/>
              <a:chExt cx="1706529" cy="1423401"/>
            </a:xfrm>
          </p:grpSpPr>
          <p:sp>
            <p:nvSpPr>
              <p:cNvPr id="1279" name="Instant"/>
              <p:cNvSpPr txBox="1"/>
              <p:nvPr/>
            </p:nvSpPr>
            <p:spPr>
              <a:xfrm>
                <a:off x="0" y="0"/>
                <a:ext cx="1706530" cy="10824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 algn="l">
                  <a:defRPr sz="4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Instant</a:t>
                </a:r>
              </a:p>
            </p:txBody>
          </p:sp>
          <p:sp>
            <p:nvSpPr>
              <p:cNvPr id="1280" name="Line"/>
              <p:cNvSpPr/>
              <p:nvPr/>
            </p:nvSpPr>
            <p:spPr>
              <a:xfrm flipV="1">
                <a:off x="888489" y="826651"/>
                <a:ext cx="1" cy="596751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1296" name="Group"/>
          <p:cNvGrpSpPr/>
          <p:nvPr/>
        </p:nvGrpSpPr>
        <p:grpSpPr>
          <a:xfrm>
            <a:off x="8328272" y="7327958"/>
            <a:ext cx="6406894" cy="2323174"/>
            <a:chOff x="0" y="0"/>
            <a:chExt cx="6406893" cy="2323173"/>
          </a:xfrm>
        </p:grpSpPr>
        <p:grpSp>
          <p:nvGrpSpPr>
            <p:cNvPr id="1287" name="Group"/>
            <p:cNvGrpSpPr/>
            <p:nvPr/>
          </p:nvGrpSpPr>
          <p:grpSpPr>
            <a:xfrm>
              <a:off x="0" y="26206"/>
              <a:ext cx="1706530" cy="2092961"/>
              <a:chOff x="0" y="0"/>
              <a:chExt cx="1706529" cy="2092959"/>
            </a:xfrm>
          </p:grpSpPr>
          <p:sp>
            <p:nvSpPr>
              <p:cNvPr id="1283" name="Circle"/>
              <p:cNvSpPr/>
              <p:nvPr/>
            </p:nvSpPr>
            <p:spPr>
              <a:xfrm>
                <a:off x="690704" y="1767839"/>
                <a:ext cx="325121" cy="325121"/>
              </a:xfrm>
              <a:prstGeom prst="ellipse">
                <a:avLst/>
              </a:prstGeom>
              <a:solidFill>
                <a:srgbClr val="78AAD6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1286" name="Group"/>
              <p:cNvGrpSpPr/>
              <p:nvPr/>
            </p:nvGrpSpPr>
            <p:grpSpPr>
              <a:xfrm>
                <a:off x="0" y="0"/>
                <a:ext cx="1706530" cy="1424253"/>
                <a:chOff x="0" y="0"/>
                <a:chExt cx="1706529" cy="1424252"/>
              </a:xfrm>
            </p:grpSpPr>
            <p:sp>
              <p:nvSpPr>
                <p:cNvPr id="1284" name="Instant"/>
                <p:cNvSpPr txBox="1"/>
                <p:nvPr/>
              </p:nvSpPr>
              <p:spPr>
                <a:xfrm>
                  <a:off x="0" y="0"/>
                  <a:ext cx="1706530" cy="108242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anchor="ctr">
                  <a:normAutofit/>
                </a:bodyPr>
                <a:lstStyle>
                  <a:lvl1pPr algn="l">
                    <a:defRPr sz="4000"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t>Instant</a:t>
                  </a:r>
                </a:p>
              </p:txBody>
            </p:sp>
            <p:sp>
              <p:nvSpPr>
                <p:cNvPr id="1285" name="Line"/>
                <p:cNvSpPr/>
                <p:nvPr/>
              </p:nvSpPr>
              <p:spPr>
                <a:xfrm flipV="1">
                  <a:off x="853264" y="827502"/>
                  <a:ext cx="1" cy="596751"/>
                </a:xfrm>
                <a:prstGeom prst="line">
                  <a:avLst/>
                </a:prstGeom>
                <a:noFill/>
                <a:ln w="3810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1292" name="Group"/>
            <p:cNvGrpSpPr/>
            <p:nvPr/>
          </p:nvGrpSpPr>
          <p:grpSpPr>
            <a:xfrm>
              <a:off x="856743" y="0"/>
              <a:ext cx="5337212" cy="2323174"/>
              <a:chOff x="0" y="0"/>
              <a:chExt cx="5337211" cy="2323173"/>
            </a:xfrm>
          </p:grpSpPr>
          <p:sp>
            <p:nvSpPr>
              <p:cNvPr id="1288" name="Rectangle"/>
              <p:cNvSpPr/>
              <p:nvPr/>
            </p:nvSpPr>
            <p:spPr>
              <a:xfrm>
                <a:off x="0" y="1537626"/>
                <a:ext cx="5337212" cy="785548"/>
              </a:xfrm>
              <a:prstGeom prst="rect">
                <a:avLst/>
              </a:prstGeom>
              <a:solidFill>
                <a:srgbClr val="78AAD6">
                  <a:alpha val="49195"/>
                </a:srgbClr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1291" name="Group"/>
              <p:cNvGrpSpPr/>
              <p:nvPr/>
            </p:nvGrpSpPr>
            <p:grpSpPr>
              <a:xfrm>
                <a:off x="1482244" y="0"/>
                <a:ext cx="2372724" cy="1422551"/>
                <a:chOff x="0" y="0"/>
                <a:chExt cx="2372723" cy="1422550"/>
              </a:xfrm>
            </p:grpSpPr>
            <p:sp>
              <p:nvSpPr>
                <p:cNvPr id="1289" name="Time span"/>
                <p:cNvSpPr txBox="1"/>
                <p:nvPr/>
              </p:nvSpPr>
              <p:spPr>
                <a:xfrm>
                  <a:off x="0" y="0"/>
                  <a:ext cx="2372724" cy="108242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anchor="ctr">
                  <a:normAutofit fontScale="92500"/>
                </a:bodyPr>
                <a:lstStyle>
                  <a:lvl1pPr algn="l">
                    <a:defRPr sz="4000"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t>Time span</a:t>
                  </a:r>
                </a:p>
              </p:txBody>
            </p:sp>
            <p:sp>
              <p:nvSpPr>
                <p:cNvPr id="1290" name="Line"/>
                <p:cNvSpPr/>
                <p:nvPr/>
              </p:nvSpPr>
              <p:spPr>
                <a:xfrm flipV="1">
                  <a:off x="1186361" y="827503"/>
                  <a:ext cx="1" cy="595048"/>
                </a:xfrm>
                <a:prstGeom prst="line">
                  <a:avLst/>
                </a:prstGeom>
                <a:noFill/>
                <a:ln w="3810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1295" name="Group"/>
            <p:cNvGrpSpPr/>
            <p:nvPr/>
          </p:nvGrpSpPr>
          <p:grpSpPr>
            <a:xfrm>
              <a:off x="6032844" y="26206"/>
              <a:ext cx="374050" cy="1423403"/>
              <a:chOff x="723900" y="0"/>
              <a:chExt cx="374048" cy="1423401"/>
            </a:xfrm>
          </p:grpSpPr>
          <p:sp>
            <p:nvSpPr>
              <p:cNvPr id="1293" name="?"/>
              <p:cNvSpPr txBox="1"/>
              <p:nvPr/>
            </p:nvSpPr>
            <p:spPr>
              <a:xfrm>
                <a:off x="723900" y="0"/>
                <a:ext cx="374049" cy="10824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 algn="l">
                  <a:defRPr sz="4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?</a:t>
                </a:r>
              </a:p>
            </p:txBody>
          </p:sp>
          <p:sp>
            <p:nvSpPr>
              <p:cNvPr id="1294" name="Line"/>
              <p:cNvSpPr/>
              <p:nvPr/>
            </p:nvSpPr>
            <p:spPr>
              <a:xfrm flipV="1">
                <a:off x="888489" y="826651"/>
                <a:ext cx="1" cy="596751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7" grpId="4" animBg="1" advAuto="0"/>
      <p:bldP spid="1272" grpId="1" animBg="1" advAuto="0"/>
      <p:bldP spid="1277" grpId="2" animBg="1" advAuto="0"/>
      <p:bldP spid="1282" grpId="3" animBg="1" advAuto="0"/>
      <p:bldP spid="1296" grpId="5" animBg="1" advAuto="0"/>
    </p:bld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9DCE47-D188-42F3-AE8B-8171125AA5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092" y="4765632"/>
            <a:ext cx="3584001" cy="415425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Warm Up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Warm Up</a:t>
            </a:r>
          </a:p>
        </p:txBody>
      </p:sp>
      <p:sp>
        <p:nvSpPr>
          <p:cNvPr id="308" name="Decide in your group:…"/>
          <p:cNvSpPr txBox="1">
            <a:spLocks noGrp="1"/>
          </p:cNvSpPr>
          <p:nvPr>
            <p:ph type="body" idx="4294967295"/>
          </p:nvPr>
        </p:nvSpPr>
        <p:spPr>
          <a:xfrm>
            <a:off x="1445226" y="3240423"/>
            <a:ext cx="21493548" cy="7503258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Decide in your group: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Are boys names or girls names more likely to end in a vowel?</a:t>
            </a:r>
          </a:p>
        </p:txBody>
      </p:sp>
      <p:pic>
        <p:nvPicPr>
          <p:cNvPr id="309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0000" fill="hold"/>
                                        <p:tgtEl>
                                          <p:spTgt spid="3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0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Open 05-Data-Types.Rmd"/>
          <p:cNvSpPr txBox="1">
            <a:spLocks noGrp="1"/>
          </p:cNvSpPr>
          <p:nvPr>
            <p:ph type="body" sz="half" idx="4294967295"/>
          </p:nvPr>
        </p:nvSpPr>
        <p:spPr>
          <a:xfrm>
            <a:off x="6930529" y="3021307"/>
            <a:ext cx="10522943" cy="6581186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Open </a:t>
            </a:r>
            <a:r>
              <a:rPr b="1"/>
              <a:t>05-Data-Types.Rmd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31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13" name="Rectangle"/>
          <p:cNvSpPr/>
          <p:nvPr/>
        </p:nvSpPr>
        <p:spPr>
          <a:xfrm>
            <a:off x="3063801" y="1496436"/>
            <a:ext cx="18230090" cy="153690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4" name="babynames"/>
          <p:cNvSpPr txBox="1"/>
          <p:nvPr/>
        </p:nvSpPr>
        <p:spPr>
          <a:xfrm>
            <a:off x="3428521" y="1828313"/>
            <a:ext cx="11012598" cy="10791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babynames</a:t>
            </a:r>
          </a:p>
        </p:txBody>
      </p:sp>
      <p:pic>
        <p:nvPicPr>
          <p:cNvPr id="315" name="Screen Shot 2017-07-19 at 3.10.24 PM.png" descr="Screen Shot 2017-07-19 at 3.10.24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20514" y="3207606"/>
            <a:ext cx="18316664" cy="10570667"/>
          </a:xfrm>
          <a:prstGeom prst="rect">
            <a:avLst/>
          </a:prstGeom>
          <a:ln w="12700">
            <a:miter lim="400000"/>
          </a:ln>
        </p:spPr>
      </p:pic>
      <p:sp>
        <p:nvSpPr>
          <p:cNvPr id="316" name="How can we build the proportion of boys and girls whose name ends in a vowel?"/>
          <p:cNvSpPr/>
          <p:nvPr/>
        </p:nvSpPr>
        <p:spPr>
          <a:xfrm>
            <a:off x="12251698" y="6647458"/>
            <a:ext cx="10046805" cy="3690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9071"/>
                </a:moveTo>
                <a:lnTo>
                  <a:pt x="0" y="2529"/>
                </a:lnTo>
                <a:cubicBezTo>
                  <a:pt x="0" y="1132"/>
                  <a:pt x="416" y="0"/>
                  <a:pt x="929" y="0"/>
                </a:cubicBezTo>
                <a:lnTo>
                  <a:pt x="20671" y="0"/>
                </a:lnTo>
                <a:cubicBezTo>
                  <a:pt x="21184" y="0"/>
                  <a:pt x="21600" y="1132"/>
                  <a:pt x="21600" y="2529"/>
                </a:cubicBezTo>
                <a:lnTo>
                  <a:pt x="21600" y="19071"/>
                </a:lnTo>
                <a:cubicBezTo>
                  <a:pt x="21600" y="20468"/>
                  <a:pt x="21184" y="21600"/>
                  <a:pt x="20671" y="21600"/>
                </a:cubicBezTo>
                <a:lnTo>
                  <a:pt x="929" y="21600"/>
                </a:lnTo>
                <a:cubicBezTo>
                  <a:pt x="416" y="21600"/>
                  <a:pt x="0" y="20468"/>
                  <a:pt x="0" y="19071"/>
                </a:cubicBez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49300" tIns="749300" rIns="749300" bIns="7493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How can we build the proportion of boys and girls whose name ends in a vowel?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6" grpId="1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20" name="Most useful skills"/>
          <p:cNvSpPr txBox="1"/>
          <p:nvPr/>
        </p:nvSpPr>
        <p:spPr>
          <a:xfrm>
            <a:off x="4007752" y="1838702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Most useful skills</a:t>
            </a:r>
          </a:p>
        </p:txBody>
      </p:sp>
      <p:sp>
        <p:nvSpPr>
          <p:cNvPr id="321" name="How to extract/ replace substrings…"/>
          <p:cNvSpPr txBox="1"/>
          <p:nvPr/>
        </p:nvSpPr>
        <p:spPr>
          <a:xfrm>
            <a:off x="5538472" y="4721442"/>
            <a:ext cx="13307056" cy="42731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762000" lvl="1" indent="-762000" algn="l">
              <a:spcBef>
                <a:spcPts val="15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How to extract/ replace substrings</a:t>
            </a:r>
          </a:p>
          <a:p>
            <a:pPr marL="762000" lvl="1" indent="-762000" algn="l">
              <a:spcBef>
                <a:spcPts val="1500"/>
              </a:spcBef>
              <a:buSzPct val="100000"/>
              <a:buAutoNum type="arabicPeriod"/>
              <a:defRPr sz="6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How to find matches for patterns</a:t>
            </a:r>
          </a:p>
          <a:p>
            <a:pPr marL="762000" lvl="1" indent="-762000" algn="l">
              <a:spcBef>
                <a:spcPts val="1500"/>
              </a:spcBef>
              <a:buSzPct val="100000"/>
              <a:buAutoNum type="arabicPeriod"/>
              <a:defRPr sz="6000">
                <a:solidFill>
                  <a:srgbClr val="A6AAA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Regular expressions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25" name="stringr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stringr</a:t>
            </a:r>
          </a:p>
        </p:txBody>
      </p:sp>
      <p:sp>
        <p:nvSpPr>
          <p:cNvPr id="326" name="Simple, consistent functions for working with strings."/>
          <p:cNvSpPr txBox="1"/>
          <p:nvPr/>
        </p:nvSpPr>
        <p:spPr>
          <a:xfrm>
            <a:off x="7830596" y="4312502"/>
            <a:ext cx="13072663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Simple, consistent functions for working with strings.</a:t>
            </a:r>
          </a:p>
        </p:txBody>
      </p:sp>
      <p:sp>
        <p:nvSpPr>
          <p:cNvPr id="327" name="Rectangle"/>
          <p:cNvSpPr/>
          <p:nvPr/>
        </p:nvSpPr>
        <p:spPr>
          <a:xfrm>
            <a:off x="7836946" y="6841704"/>
            <a:ext cx="12952956" cy="255544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28" name="# install.packages(&quot;tidyverse&quot;)…"/>
          <p:cNvSpPr txBox="1"/>
          <p:nvPr/>
        </p:nvSpPr>
        <p:spPr>
          <a:xfrm>
            <a:off x="8201666" y="7173582"/>
            <a:ext cx="13276432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F5C127-41E1-4261-A17C-EF7D2868357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902" y="4474420"/>
            <a:ext cx="4113281" cy="47677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grpSp>
        <p:nvGrpSpPr>
          <p:cNvPr id="337" name="Group"/>
          <p:cNvGrpSpPr/>
          <p:nvPr/>
        </p:nvGrpSpPr>
        <p:grpSpPr>
          <a:xfrm>
            <a:off x="1916092" y="581720"/>
            <a:ext cx="9339650" cy="12554801"/>
            <a:chOff x="0" y="0"/>
            <a:chExt cx="9339649" cy="12554799"/>
          </a:xfrm>
        </p:grpSpPr>
        <p:sp>
          <p:nvSpPr>
            <p:cNvPr id="332" name="Rectangle"/>
            <p:cNvSpPr/>
            <p:nvPr/>
          </p:nvSpPr>
          <p:spPr>
            <a:xfrm>
              <a:off x="7235" y="0"/>
              <a:ext cx="9325179" cy="1253360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3" name="install.packages(&quot;tidyverse&quot;)"/>
            <p:cNvSpPr txBox="1"/>
            <p:nvPr/>
          </p:nvSpPr>
          <p:spPr>
            <a:xfrm>
              <a:off x="205754" y="224795"/>
              <a:ext cx="9049023" cy="8702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algn="l">
                <a:spcBef>
                  <a:spcPts val="1500"/>
                </a:spcBef>
                <a:defRPr sz="4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tidyverse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</p:txBody>
        </p:sp>
        <p:sp>
          <p:nvSpPr>
            <p:cNvPr id="334" name="does the equivalent of"/>
            <p:cNvSpPr txBox="1"/>
            <p:nvPr/>
          </p:nvSpPr>
          <p:spPr>
            <a:xfrm>
              <a:off x="0" y="1213627"/>
              <a:ext cx="9339650" cy="13731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does the equivalent of</a:t>
              </a:r>
            </a:p>
          </p:txBody>
        </p:sp>
        <p:sp>
          <p:nvSpPr>
            <p:cNvPr id="335" name="Rectangle"/>
            <p:cNvSpPr/>
            <p:nvPr/>
          </p:nvSpPr>
          <p:spPr>
            <a:xfrm>
              <a:off x="7235" y="2711689"/>
              <a:ext cx="9325179" cy="9843111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6" name="install.packages(&quot;ggplot2&quot;)…"/>
            <p:cNvSpPr txBox="1"/>
            <p:nvPr/>
          </p:nvSpPr>
          <p:spPr>
            <a:xfrm>
              <a:off x="205754" y="2734391"/>
              <a:ext cx="9049023" cy="97977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("ggplot2")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dplyr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tidyr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readr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purrr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tibble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hms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stringr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lubridate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forcats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("DBI")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("haven")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httr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jsonlite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readxl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rvest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("xml2")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modelr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("broom")</a:t>
              </a:r>
            </a:p>
          </p:txBody>
        </p:sp>
      </p:grpSp>
      <p:grpSp>
        <p:nvGrpSpPr>
          <p:cNvPr id="343" name="Group"/>
          <p:cNvGrpSpPr/>
          <p:nvPr/>
        </p:nvGrpSpPr>
        <p:grpSpPr>
          <a:xfrm>
            <a:off x="13128257" y="579479"/>
            <a:ext cx="9339650" cy="12554801"/>
            <a:chOff x="0" y="0"/>
            <a:chExt cx="9339649" cy="12554799"/>
          </a:xfrm>
        </p:grpSpPr>
        <p:sp>
          <p:nvSpPr>
            <p:cNvPr id="338" name="Rectangle"/>
            <p:cNvSpPr/>
            <p:nvPr/>
          </p:nvSpPr>
          <p:spPr>
            <a:xfrm>
              <a:off x="7235" y="0"/>
              <a:ext cx="9325179" cy="1253360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9" name="library(&quot;tidyverse&quot;)"/>
            <p:cNvSpPr txBox="1"/>
            <p:nvPr/>
          </p:nvSpPr>
          <p:spPr>
            <a:xfrm>
              <a:off x="205754" y="224795"/>
              <a:ext cx="9049023" cy="8702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algn="l">
                <a:spcBef>
                  <a:spcPts val="1500"/>
                </a:spcBef>
                <a:defRPr sz="4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tidyverse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</p:txBody>
        </p:sp>
        <p:sp>
          <p:nvSpPr>
            <p:cNvPr id="340" name="does the equivalent of"/>
            <p:cNvSpPr txBox="1"/>
            <p:nvPr/>
          </p:nvSpPr>
          <p:spPr>
            <a:xfrm>
              <a:off x="0" y="1213627"/>
              <a:ext cx="9339650" cy="13731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does the equivalent of</a:t>
              </a:r>
            </a:p>
          </p:txBody>
        </p:sp>
        <p:sp>
          <p:nvSpPr>
            <p:cNvPr id="341" name="Rectangle"/>
            <p:cNvSpPr/>
            <p:nvPr/>
          </p:nvSpPr>
          <p:spPr>
            <a:xfrm>
              <a:off x="7235" y="2711689"/>
              <a:ext cx="9325179" cy="9843111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2" name="library(&quot;ggplot2&quot;)…"/>
            <p:cNvSpPr txBox="1"/>
            <p:nvPr/>
          </p:nvSpPr>
          <p:spPr>
            <a:xfrm>
              <a:off x="205754" y="2734391"/>
              <a:ext cx="9049023" cy="97977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library("ggplot2")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dplyr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tidyr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readr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purrr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tibble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344" name="Arrow"/>
          <p:cNvSpPr/>
          <p:nvPr/>
        </p:nvSpPr>
        <p:spPr>
          <a:xfrm flipH="1">
            <a:off x="7294433" y="6851587"/>
            <a:ext cx="1270001" cy="535511"/>
          </a:xfrm>
          <a:prstGeom prst="rightArrow">
            <a:avLst>
              <a:gd name="adj1" fmla="val 32000"/>
              <a:gd name="adj2" fmla="val 86968"/>
            </a:avLst>
          </a:prstGeom>
          <a:solidFill>
            <a:srgbClr val="000000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grpSp>
        <p:nvGrpSpPr>
          <p:cNvPr id="352" name="Group"/>
          <p:cNvGrpSpPr/>
          <p:nvPr/>
        </p:nvGrpSpPr>
        <p:grpSpPr>
          <a:xfrm>
            <a:off x="1916092" y="581720"/>
            <a:ext cx="9339650" cy="12554801"/>
            <a:chOff x="0" y="0"/>
            <a:chExt cx="9339649" cy="12554799"/>
          </a:xfrm>
        </p:grpSpPr>
        <p:sp>
          <p:nvSpPr>
            <p:cNvPr id="347" name="Rectangle"/>
            <p:cNvSpPr/>
            <p:nvPr/>
          </p:nvSpPr>
          <p:spPr>
            <a:xfrm>
              <a:off x="7235" y="0"/>
              <a:ext cx="9325179" cy="1253360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8" name="install.packages(&quot;tidyverse&quot;)"/>
            <p:cNvSpPr txBox="1"/>
            <p:nvPr/>
          </p:nvSpPr>
          <p:spPr>
            <a:xfrm>
              <a:off x="205754" y="224795"/>
              <a:ext cx="9049023" cy="8702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algn="l">
                <a:spcBef>
                  <a:spcPts val="1500"/>
                </a:spcBef>
                <a:defRPr sz="4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tidyverse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</p:txBody>
        </p:sp>
        <p:sp>
          <p:nvSpPr>
            <p:cNvPr id="349" name="does the equivalent of"/>
            <p:cNvSpPr txBox="1"/>
            <p:nvPr/>
          </p:nvSpPr>
          <p:spPr>
            <a:xfrm>
              <a:off x="0" y="1213627"/>
              <a:ext cx="9339650" cy="13731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does the equivalent of</a:t>
              </a:r>
            </a:p>
          </p:txBody>
        </p:sp>
        <p:sp>
          <p:nvSpPr>
            <p:cNvPr id="350" name="Rectangle"/>
            <p:cNvSpPr/>
            <p:nvPr/>
          </p:nvSpPr>
          <p:spPr>
            <a:xfrm>
              <a:off x="7235" y="2711689"/>
              <a:ext cx="9325179" cy="9843111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1" name="install.packages(&quot;ggplot2&quot;)…"/>
            <p:cNvSpPr txBox="1"/>
            <p:nvPr/>
          </p:nvSpPr>
          <p:spPr>
            <a:xfrm>
              <a:off x="205754" y="2734391"/>
              <a:ext cx="9049023" cy="97977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("ggplot2")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dplyr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tidyr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readr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purrr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tibble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hms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stringr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lubridate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forcats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("DBI")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("haven")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httr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jsonlite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readxl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rvest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("xml2")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modelr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rgbClr val="A6AAA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install.packages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("broom")</a:t>
              </a:r>
            </a:p>
          </p:txBody>
        </p:sp>
      </p:grpSp>
      <p:grpSp>
        <p:nvGrpSpPr>
          <p:cNvPr id="358" name="Group"/>
          <p:cNvGrpSpPr/>
          <p:nvPr/>
        </p:nvGrpSpPr>
        <p:grpSpPr>
          <a:xfrm>
            <a:off x="13128257" y="579479"/>
            <a:ext cx="9339650" cy="12554801"/>
            <a:chOff x="0" y="0"/>
            <a:chExt cx="9339649" cy="12554799"/>
          </a:xfrm>
        </p:grpSpPr>
        <p:sp>
          <p:nvSpPr>
            <p:cNvPr id="353" name="Rectangle"/>
            <p:cNvSpPr/>
            <p:nvPr/>
          </p:nvSpPr>
          <p:spPr>
            <a:xfrm>
              <a:off x="7235" y="0"/>
              <a:ext cx="9325179" cy="1253360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4" name="library(&quot;tidyverse&quot;)"/>
            <p:cNvSpPr txBox="1"/>
            <p:nvPr/>
          </p:nvSpPr>
          <p:spPr>
            <a:xfrm>
              <a:off x="205754" y="224795"/>
              <a:ext cx="9049023" cy="8702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algn="l">
                <a:spcBef>
                  <a:spcPts val="1500"/>
                </a:spcBef>
                <a:defRPr sz="4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tidyverse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</p:txBody>
        </p:sp>
        <p:sp>
          <p:nvSpPr>
            <p:cNvPr id="355" name="does the equivalent of"/>
            <p:cNvSpPr txBox="1"/>
            <p:nvPr/>
          </p:nvSpPr>
          <p:spPr>
            <a:xfrm>
              <a:off x="0" y="1213627"/>
              <a:ext cx="9339650" cy="13731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does the equivalent of</a:t>
              </a:r>
            </a:p>
          </p:txBody>
        </p:sp>
        <p:sp>
          <p:nvSpPr>
            <p:cNvPr id="356" name="Rectangle"/>
            <p:cNvSpPr/>
            <p:nvPr/>
          </p:nvSpPr>
          <p:spPr>
            <a:xfrm>
              <a:off x="7235" y="2711689"/>
              <a:ext cx="9325179" cy="9843111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7" name="library(&quot;ggplot2&quot;)…"/>
            <p:cNvSpPr txBox="1"/>
            <p:nvPr/>
          </p:nvSpPr>
          <p:spPr>
            <a:xfrm>
              <a:off x="205754" y="2734391"/>
              <a:ext cx="9049023" cy="97977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library("ggplot2")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dplyr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tidyr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readr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purrr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library("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tibble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")</a:t>
              </a: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l" defTabSz="356362">
                <a:spcBef>
                  <a:spcPts val="900"/>
                </a:spcBef>
                <a:defRPr sz="2318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359" name="Arrow"/>
          <p:cNvSpPr/>
          <p:nvPr/>
        </p:nvSpPr>
        <p:spPr>
          <a:xfrm flipH="1">
            <a:off x="7294433" y="6561687"/>
            <a:ext cx="1270001" cy="535511"/>
          </a:xfrm>
          <a:prstGeom prst="rightArrow">
            <a:avLst>
              <a:gd name="adj1" fmla="val 32000"/>
              <a:gd name="adj2" fmla="val 86968"/>
            </a:avLst>
          </a:prstGeom>
          <a:solidFill>
            <a:srgbClr val="000000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60" name="Arrow"/>
          <p:cNvSpPr/>
          <p:nvPr/>
        </p:nvSpPr>
        <p:spPr>
          <a:xfrm flipH="1">
            <a:off x="6768682" y="6077756"/>
            <a:ext cx="1270001" cy="535511"/>
          </a:xfrm>
          <a:prstGeom prst="rightArrow">
            <a:avLst>
              <a:gd name="adj1" fmla="val 32000"/>
              <a:gd name="adj2" fmla="val 86968"/>
            </a:avLst>
          </a:prstGeom>
          <a:solidFill>
            <a:srgbClr val="000000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61" name="Arrow"/>
          <p:cNvSpPr/>
          <p:nvPr/>
        </p:nvSpPr>
        <p:spPr>
          <a:xfrm flipH="1">
            <a:off x="7929433" y="6954334"/>
            <a:ext cx="1270001" cy="535510"/>
          </a:xfrm>
          <a:prstGeom prst="rightArrow">
            <a:avLst>
              <a:gd name="adj1" fmla="val 32000"/>
              <a:gd name="adj2" fmla="val 86968"/>
            </a:avLst>
          </a:prstGeom>
          <a:solidFill>
            <a:srgbClr val="000000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62" name="Arrow"/>
          <p:cNvSpPr/>
          <p:nvPr/>
        </p:nvSpPr>
        <p:spPr>
          <a:xfrm flipH="1">
            <a:off x="8558608" y="7489844"/>
            <a:ext cx="1270001" cy="535511"/>
          </a:xfrm>
          <a:prstGeom prst="rightArrow">
            <a:avLst>
              <a:gd name="adj1" fmla="val 32000"/>
              <a:gd name="adj2" fmla="val 86968"/>
            </a:avLst>
          </a:prstGeom>
          <a:solidFill>
            <a:srgbClr val="000000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36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66" name="str_sub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str_sub()</a:t>
            </a:r>
          </a:p>
        </p:txBody>
      </p:sp>
      <p:sp>
        <p:nvSpPr>
          <p:cNvPr id="367" name="Extract or replace portions of a string with str_sub()"/>
          <p:cNvSpPr txBox="1"/>
          <p:nvPr/>
        </p:nvSpPr>
        <p:spPr>
          <a:xfrm>
            <a:off x="3856681" y="3242470"/>
            <a:ext cx="16670638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Extract or replace portions of a string with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str_sub()</a:t>
            </a:r>
          </a:p>
        </p:txBody>
      </p:sp>
      <p:sp>
        <p:nvSpPr>
          <p:cNvPr id="368" name="Rectangle"/>
          <p:cNvSpPr/>
          <p:nvPr/>
        </p:nvSpPr>
        <p:spPr>
          <a:xfrm>
            <a:off x="3863031" y="4624558"/>
            <a:ext cx="16657936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69" name="str_sub(string, start = 1, end = -1)"/>
          <p:cNvSpPr txBox="1"/>
          <p:nvPr/>
        </p:nvSpPr>
        <p:spPr>
          <a:xfrm>
            <a:off x="4006588" y="4994535"/>
            <a:ext cx="15761970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string, start = 1, end = -1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BD328CAA-C7D9-4D5E-96D7-4A8D3B695D07}"/>
              </a:ext>
            </a:extLst>
          </p:cNvPr>
          <p:cNvSpPr/>
          <p:nvPr/>
        </p:nvSpPr>
        <p:spPr>
          <a:xfrm>
            <a:off x="3856681" y="7267274"/>
            <a:ext cx="3974307" cy="1998418"/>
          </a:xfrm>
          <a:prstGeom prst="wedgeRoundRectCallout">
            <a:avLst>
              <a:gd name="adj1" fmla="val 49111"/>
              <a:gd name="adj2" fmla="val -123270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string(s) to manipulate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B3E3C725-6B04-4550-88DD-24B569B33529}"/>
              </a:ext>
            </a:extLst>
          </p:cNvPr>
          <p:cNvSpPr/>
          <p:nvPr/>
        </p:nvSpPr>
        <p:spPr>
          <a:xfrm>
            <a:off x="8089781" y="7347082"/>
            <a:ext cx="6199632" cy="3837220"/>
          </a:xfrm>
          <a:prstGeom prst="wedgeRoundRectCallout">
            <a:avLst>
              <a:gd name="adj1" fmla="val 26888"/>
              <a:gd name="adj2" fmla="val -94711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position of first character to extract within each string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AF311BE4-F508-4488-9670-2A180C260933}"/>
              </a:ext>
            </a:extLst>
          </p:cNvPr>
          <p:cNvSpPr/>
          <p:nvPr/>
        </p:nvSpPr>
        <p:spPr>
          <a:xfrm>
            <a:off x="14486084" y="7347082"/>
            <a:ext cx="6034883" cy="3837220"/>
          </a:xfrm>
          <a:prstGeom prst="wedgeRoundRectCallout">
            <a:avLst>
              <a:gd name="adj1" fmla="val -19318"/>
              <a:gd name="adj2" fmla="val -94707"/>
              <a:gd name="adj3" fmla="val 16667"/>
            </a:avLst>
          </a:prstGeom>
          <a:solidFill>
            <a:srgbClr val="C0C0C0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position of last character to extract within each string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375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6554052" y="2949192"/>
            <a:ext cx="11275896" cy="3699049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("Garrett", 1, 2)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378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6554052" y="2949192"/>
            <a:ext cx="11275896" cy="3699049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("Garrett", 1, 2)</a:t>
            </a:r>
          </a:p>
        </p:txBody>
      </p:sp>
      <p:sp>
        <p:nvSpPr>
          <p:cNvPr id="379" name="&quot;Ga&quot;"/>
          <p:cNvSpPr txBox="1"/>
          <p:nvPr/>
        </p:nvSpPr>
        <p:spPr>
          <a:xfrm>
            <a:off x="7071699" y="6481676"/>
            <a:ext cx="10240603" cy="3699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>
            <a:lvl1pPr>
              <a:spcBef>
                <a:spcPts val="1500"/>
              </a:spcBef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"Ga"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382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6554052" y="2949192"/>
            <a:ext cx="11275896" cy="3699049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("Garrett", 1, 1)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385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6554052" y="2949192"/>
            <a:ext cx="11275896" cy="3699049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("Garrett", 1, 1)</a:t>
            </a:r>
          </a:p>
        </p:txBody>
      </p:sp>
      <p:sp>
        <p:nvSpPr>
          <p:cNvPr id="386" name="&quot;G&quot;"/>
          <p:cNvSpPr txBox="1"/>
          <p:nvPr/>
        </p:nvSpPr>
        <p:spPr>
          <a:xfrm>
            <a:off x="7071699" y="6481676"/>
            <a:ext cx="10240603" cy="3699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>
            <a:lvl1pPr>
              <a:spcBef>
                <a:spcPts val="1500"/>
              </a:spcBef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"G"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Screen Shot 2017-01-10 at 9.00.12 PM.png" descr="Screen Shot 2017-01-10 at 9.00.1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9366" y="4667594"/>
            <a:ext cx="21525268" cy="10697209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97" name="What types of data are in this data set?"/>
          <p:cNvSpPr txBox="1">
            <a:spLocks noGrp="1"/>
          </p:cNvSpPr>
          <p:nvPr>
            <p:ph type="body" sz="quarter" idx="4294967295"/>
          </p:nvPr>
        </p:nvSpPr>
        <p:spPr>
          <a:xfrm>
            <a:off x="5511876" y="2816814"/>
            <a:ext cx="13360248" cy="1625089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algn="ctr" defTabSz="584200">
              <a:spcBef>
                <a:spcPts val="49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types of data are in this data set?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389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7238913" y="2949192"/>
            <a:ext cx="9906174" cy="3699049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("Garrett", 2)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392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7238913" y="2949192"/>
            <a:ext cx="9906174" cy="3699049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("Garrett", 2)</a:t>
            </a:r>
          </a:p>
        </p:txBody>
      </p:sp>
      <p:sp>
        <p:nvSpPr>
          <p:cNvPr id="393" name="&quot;arrett&quot;"/>
          <p:cNvSpPr txBox="1"/>
          <p:nvPr/>
        </p:nvSpPr>
        <p:spPr>
          <a:xfrm>
            <a:off x="7071699" y="6481676"/>
            <a:ext cx="10240603" cy="3699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>
            <a:lvl1pPr>
              <a:spcBef>
                <a:spcPts val="1500"/>
              </a:spcBef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"arrett"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396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6890685" y="2949192"/>
            <a:ext cx="10602630" cy="3699049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("Garrett", -3)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399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6890685" y="2949192"/>
            <a:ext cx="10602630" cy="3699049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("Garrett", -3)</a:t>
            </a:r>
          </a:p>
        </p:txBody>
      </p:sp>
      <p:sp>
        <p:nvSpPr>
          <p:cNvPr id="400" name="&quot;ett&quot;"/>
          <p:cNvSpPr txBox="1"/>
          <p:nvPr/>
        </p:nvSpPr>
        <p:spPr>
          <a:xfrm>
            <a:off x="7071699" y="6481676"/>
            <a:ext cx="10240603" cy="3699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>
            <a:lvl1pPr>
              <a:spcBef>
                <a:spcPts val="1500"/>
              </a:spcBef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"ett"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403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7071699" y="3382140"/>
            <a:ext cx="11001148" cy="5270771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60831">
              <a:spcBef>
                <a:spcPts val="2300"/>
              </a:spcBef>
              <a:buSzTx/>
              <a:buNone/>
              <a:defRPr sz="6719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60831">
              <a:spcBef>
                <a:spcPts val="1400"/>
              </a:spcBef>
              <a:buSzTx/>
              <a:buNone/>
              <a:defRPr sz="576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 &lt;- "Garrett"</a:t>
            </a:r>
          </a:p>
          <a:p>
            <a:pPr marL="0" indent="0" defTabSz="560831">
              <a:spcBef>
                <a:spcPts val="1400"/>
              </a:spcBef>
              <a:buSzTx/>
              <a:buNone/>
              <a:defRPr sz="576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(g, -3) &lt;- "eth"</a:t>
            </a:r>
          </a:p>
          <a:p>
            <a:pPr marL="0" indent="0" defTabSz="560831">
              <a:spcBef>
                <a:spcPts val="1400"/>
              </a:spcBef>
              <a:buSzTx/>
              <a:buNone/>
              <a:defRPr sz="576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406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7071699" y="3382140"/>
            <a:ext cx="10517054" cy="5270771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60831">
              <a:spcBef>
                <a:spcPts val="2300"/>
              </a:spcBef>
              <a:buSzTx/>
              <a:buNone/>
              <a:defRPr sz="6719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60831">
              <a:spcBef>
                <a:spcPts val="1400"/>
              </a:spcBef>
              <a:buSzTx/>
              <a:buNone/>
              <a:defRPr sz="576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 &lt;- "Garrett"</a:t>
            </a:r>
          </a:p>
          <a:p>
            <a:pPr marL="0" indent="0" defTabSz="560831">
              <a:spcBef>
                <a:spcPts val="1400"/>
              </a:spcBef>
              <a:buSzTx/>
              <a:buNone/>
              <a:defRPr sz="576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(g, -3) &lt;- "eth"</a:t>
            </a:r>
          </a:p>
          <a:p>
            <a:pPr marL="0" indent="0" defTabSz="560831">
              <a:spcBef>
                <a:spcPts val="1400"/>
              </a:spcBef>
              <a:buSzTx/>
              <a:buNone/>
              <a:defRPr sz="576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</a:p>
        </p:txBody>
      </p:sp>
      <p:sp>
        <p:nvSpPr>
          <p:cNvPr id="407" name="&quot;Garreth&quot;"/>
          <p:cNvSpPr txBox="1"/>
          <p:nvPr/>
        </p:nvSpPr>
        <p:spPr>
          <a:xfrm>
            <a:off x="7071699" y="8758668"/>
            <a:ext cx="10240603" cy="1422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>
            <a:lvl1pPr>
              <a:spcBef>
                <a:spcPts val="1500"/>
              </a:spcBef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"Garreth"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Your Turn 2"/>
          <p:cNvSpPr txBox="1">
            <a:spLocks noGrp="1"/>
          </p:cNvSpPr>
          <p:nvPr>
            <p:ph type="title" idx="4294967295"/>
          </p:nvPr>
        </p:nvSpPr>
        <p:spPr>
          <a:xfrm>
            <a:off x="4833937" y="9420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2</a:t>
            </a:r>
          </a:p>
        </p:txBody>
      </p:sp>
      <p:sp>
        <p:nvSpPr>
          <p:cNvPr id="410" name="In your group, fill in the blanks to:…"/>
          <p:cNvSpPr txBox="1">
            <a:spLocks noGrp="1"/>
          </p:cNvSpPr>
          <p:nvPr>
            <p:ph type="body" idx="4294967295"/>
          </p:nvPr>
        </p:nvSpPr>
        <p:spPr>
          <a:xfrm>
            <a:off x="1445226" y="2892656"/>
            <a:ext cx="21493548" cy="9721724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In your group, fill in the blanks to:</a:t>
            </a:r>
          </a:p>
          <a:p>
            <a:pPr marL="1622576" indent="-8509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Isolate the last letter of every name </a:t>
            </a:r>
          </a:p>
          <a:p>
            <a:pPr marL="1622576" indent="-8509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and create a logical variable that displays whether the last letter is one of "a", "e", "i", "o", "u", or "y". </a:t>
            </a:r>
          </a:p>
          <a:p>
            <a:pPr marL="1622576" indent="-8509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a weighted mean to calculate the proportion of children whose name ends in a vowel (by year and sex) </a:t>
            </a:r>
          </a:p>
          <a:p>
            <a:pPr marL="1622576" indent="-8509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and then display the results as a line plot.</a:t>
            </a:r>
          </a:p>
        </p:txBody>
      </p:sp>
      <p:pic>
        <p:nvPicPr>
          <p:cNvPr id="411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4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11"/>
                </p:tgtEl>
              </p:cMediaNode>
            </p:vide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Rectangle"/>
          <p:cNvSpPr/>
          <p:nvPr/>
        </p:nvSpPr>
        <p:spPr>
          <a:xfrm>
            <a:off x="722409" y="785506"/>
            <a:ext cx="22939182" cy="790414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4" name="babynames %&gt;%…"/>
          <p:cNvSpPr txBox="1"/>
          <p:nvPr/>
        </p:nvSpPr>
        <p:spPr>
          <a:xfrm>
            <a:off x="933550" y="979052"/>
            <a:ext cx="22352831" cy="736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mutate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(last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str_sub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(name, -1)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vowel =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last %in% c("a", "e",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", "o", "u", "y")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year, sex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p_vowel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weighted.mean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(vowel, n))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(year,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p_vowel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color = sex))</a:t>
            </a:r>
          </a:p>
        </p:txBody>
      </p:sp>
      <p:pic>
        <p:nvPicPr>
          <p:cNvPr id="415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420" name="pdf-last.pdf" descr="pdf-last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878714" y="1654516"/>
            <a:ext cx="18626572" cy="11902631"/>
          </a:xfrm>
          <a:prstGeom prst="rect">
            <a:avLst/>
          </a:prstGeom>
          <a:ln w="12700">
            <a:miter lim="400000"/>
          </a:ln>
        </p:spPr>
      </p:pic>
      <p:sp>
        <p:nvSpPr>
          <p:cNvPr id="421" name="Proportion of names that end in a vowel"/>
          <p:cNvSpPr txBox="1"/>
          <p:nvPr/>
        </p:nvSpPr>
        <p:spPr>
          <a:xfrm>
            <a:off x="4007752" y="344998"/>
            <a:ext cx="16368496" cy="13896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Proportion of names that end in a vowel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Screen Shot 2017-07-06 at 2.51.28 PM.png" descr="Screen Shot 2017-07-06 at 2.51.28 PM.png"/>
          <p:cNvPicPr>
            <a:picLocks noChangeAspect="1"/>
          </p:cNvPicPr>
          <p:nvPr/>
        </p:nvPicPr>
        <p:blipFill rotWithShape="1">
          <a:blip r:embed="rId2">
            <a:extLst/>
          </a:blip>
          <a:srcRect b="32730"/>
          <a:stretch/>
        </p:blipFill>
        <p:spPr>
          <a:xfrm>
            <a:off x="3469641" y="3951481"/>
            <a:ext cx="17418410" cy="976452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424" name="stringr.png" descr="string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2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26" name="Rectangle"/>
          <p:cNvSpPr/>
          <p:nvPr/>
        </p:nvSpPr>
        <p:spPr>
          <a:xfrm>
            <a:off x="3469641" y="1617749"/>
            <a:ext cx="17418410" cy="15369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27" name="help(package = stringr)"/>
          <p:cNvSpPr txBox="1"/>
          <p:nvPr/>
        </p:nvSpPr>
        <p:spPr>
          <a:xfrm>
            <a:off x="3780791" y="1949627"/>
            <a:ext cx="11012598" cy="1079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help(package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01" name="Import"/>
          <p:cNvSpPr txBox="1"/>
          <p:nvPr/>
        </p:nvSpPr>
        <p:spPr>
          <a:xfrm>
            <a:off x="593611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</a:t>
            </a:r>
          </a:p>
        </p:txBody>
      </p:sp>
      <p:sp>
        <p:nvSpPr>
          <p:cNvPr id="202" name="Tidy"/>
          <p:cNvSpPr txBox="1"/>
          <p:nvPr/>
        </p:nvSpPr>
        <p:spPr>
          <a:xfrm>
            <a:off x="5322889" y="6233040"/>
            <a:ext cx="2064438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</a:t>
            </a:r>
          </a:p>
        </p:txBody>
      </p:sp>
      <p:sp>
        <p:nvSpPr>
          <p:cNvPr id="203" name="Visualize"/>
          <p:cNvSpPr txBox="1"/>
          <p:nvPr/>
        </p:nvSpPr>
        <p:spPr>
          <a:xfrm>
            <a:off x="9406234" y="4058901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</a:t>
            </a:r>
          </a:p>
        </p:txBody>
      </p:sp>
      <p:sp>
        <p:nvSpPr>
          <p:cNvPr id="205" name="Model"/>
          <p:cNvSpPr txBox="1"/>
          <p:nvPr/>
        </p:nvSpPr>
        <p:spPr>
          <a:xfrm>
            <a:off x="12590985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</a:t>
            </a:r>
          </a:p>
        </p:txBody>
      </p:sp>
      <p:sp>
        <p:nvSpPr>
          <p:cNvPr id="206" name="Communicate"/>
          <p:cNvSpPr txBox="1"/>
          <p:nvPr/>
        </p:nvSpPr>
        <p:spPr>
          <a:xfrm>
            <a:off x="17411439" y="6233040"/>
            <a:ext cx="5590580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Communicate</a:t>
            </a:r>
          </a:p>
        </p:txBody>
      </p:sp>
      <p:sp>
        <p:nvSpPr>
          <p:cNvPr id="207" name="Line"/>
          <p:cNvSpPr/>
          <p:nvPr/>
        </p:nvSpPr>
        <p:spPr>
          <a:xfrm>
            <a:off x="3992772" y="6885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8" name="Line"/>
          <p:cNvSpPr/>
          <p:nvPr/>
        </p:nvSpPr>
        <p:spPr>
          <a:xfrm>
            <a:off x="15795149" y="6858000"/>
            <a:ext cx="1743603" cy="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9" name="Line"/>
          <p:cNvSpPr/>
          <p:nvPr/>
        </p:nvSpPr>
        <p:spPr>
          <a:xfrm>
            <a:off x="7516812" y="7012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0" name="Line"/>
          <p:cNvSpPr/>
          <p:nvPr/>
        </p:nvSpPr>
        <p:spPr>
          <a:xfrm rot="18241080">
            <a:off x="10956462" y="7093291"/>
            <a:ext cx="3276809" cy="22674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45" extrusionOk="0">
                <a:moveTo>
                  <a:pt x="0" y="0"/>
                </a:moveTo>
                <a:cubicBezTo>
                  <a:pt x="324" y="6917"/>
                  <a:pt x="3006" y="13218"/>
                  <a:pt x="7234" y="16995"/>
                </a:cubicBezTo>
                <a:cubicBezTo>
                  <a:pt x="11503" y="20810"/>
                  <a:pt x="16838" y="21600"/>
                  <a:pt x="21600" y="19123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1" name="Line"/>
          <p:cNvSpPr/>
          <p:nvPr/>
        </p:nvSpPr>
        <p:spPr>
          <a:xfrm rot="18241080">
            <a:off x="13415041" y="4632085"/>
            <a:ext cx="679240" cy="1850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87" h="21600" extrusionOk="0">
                <a:moveTo>
                  <a:pt x="20497" y="0"/>
                </a:moveTo>
                <a:cubicBezTo>
                  <a:pt x="21600" y="3925"/>
                  <a:pt x="20360" y="7894"/>
                  <a:pt x="16869" y="11611"/>
                </a:cubicBezTo>
                <a:cubicBezTo>
                  <a:pt x="13325" y="15386"/>
                  <a:pt x="7555" y="18802"/>
                  <a:pt x="0" y="21600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2" name="Line"/>
          <p:cNvSpPr/>
          <p:nvPr/>
        </p:nvSpPr>
        <p:spPr>
          <a:xfrm rot="18241080">
            <a:off x="8755222" y="5976881"/>
            <a:ext cx="2318724" cy="1075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94" extrusionOk="0">
                <a:moveTo>
                  <a:pt x="0" y="20894"/>
                </a:moveTo>
                <a:cubicBezTo>
                  <a:pt x="2392" y="13395"/>
                  <a:pt x="5770" y="7494"/>
                  <a:pt x="9728" y="3896"/>
                </a:cubicBezTo>
                <a:cubicBezTo>
                  <a:pt x="13460" y="504"/>
                  <a:pt x="17564" y="-706"/>
                  <a:pt x="21600" y="396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3" name="Rounded Rectangle"/>
          <p:cNvSpPr/>
          <p:nvPr/>
        </p:nvSpPr>
        <p:spPr>
          <a:xfrm>
            <a:off x="779813" y="2844773"/>
            <a:ext cx="22824374" cy="8026454"/>
          </a:xfrm>
          <a:prstGeom prst="roundRect">
            <a:avLst>
              <a:gd name="adj" fmla="val 15000"/>
            </a:avLst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4" name="Program"/>
          <p:cNvSpPr txBox="1"/>
          <p:nvPr/>
        </p:nvSpPr>
        <p:spPr>
          <a:xfrm>
            <a:off x="16846247" y="10168751"/>
            <a:ext cx="3604681" cy="12499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93B67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Program</a:t>
            </a:r>
          </a:p>
        </p:txBody>
      </p:sp>
      <p:sp>
        <p:nvSpPr>
          <p:cNvPr id="215" name="(Applied) Data Science"/>
          <p:cNvSpPr txBox="1"/>
          <p:nvPr/>
        </p:nvSpPr>
        <p:spPr>
          <a:xfrm>
            <a:off x="5309100" y="274768"/>
            <a:ext cx="13765800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(Applied) </a:t>
            </a:r>
            <a:r>
              <a:t>Data Science</a:t>
            </a:r>
          </a:p>
        </p:txBody>
      </p:sp>
      <p:sp>
        <p:nvSpPr>
          <p:cNvPr id="19" name="Transform">
            <a:extLst>
              <a:ext uri="{FF2B5EF4-FFF2-40B4-BE49-F238E27FC236}">
                <a16:creationId xmlns:a16="http://schemas.microsoft.com/office/drawing/2014/main" id="{D8FFB02D-DC1C-48EC-B141-3D7453EE431B}"/>
              </a:ext>
            </a:extLst>
          </p:cNvPr>
          <p:cNvSpPr txBox="1"/>
          <p:nvPr/>
        </p:nvSpPr>
        <p:spPr>
          <a:xfrm>
            <a:off x="8770501" y="7716815"/>
            <a:ext cx="3749943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Transform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9420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430" name="Run help(package = stringr) to open the help directory for stringr.…"/>
          <p:cNvSpPr txBox="1">
            <a:spLocks noGrp="1"/>
          </p:cNvSpPr>
          <p:nvPr>
            <p:ph type="body" idx="4294967295"/>
          </p:nvPr>
        </p:nvSpPr>
        <p:spPr>
          <a:xfrm>
            <a:off x="1445226" y="2892656"/>
            <a:ext cx="21493548" cy="9721724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Run </a:t>
            </a:r>
            <a:r>
              <a:rPr dirty="0">
                <a:latin typeface="Courier New" panose="02070309020205020404" pitchFamily="49" charset="0"/>
                <a:ea typeface="Source Sans Pro Semibold"/>
                <a:cs typeface="Courier New" panose="02070309020205020404" pitchFamily="49" charset="0"/>
                <a:sym typeface="Source Sans Pro Semibold"/>
              </a:rPr>
              <a:t>help(package = </a:t>
            </a:r>
            <a:r>
              <a:rPr dirty="0" err="1">
                <a:latin typeface="Courier New" panose="02070309020205020404" pitchFamily="49" charset="0"/>
                <a:ea typeface="Source Sans Pro Semibold"/>
                <a:cs typeface="Courier New" panose="02070309020205020404" pitchFamily="49" charset="0"/>
                <a:sym typeface="Source Sans Pro Semibold"/>
              </a:rPr>
              <a:t>stringr</a:t>
            </a:r>
            <a:r>
              <a:rPr dirty="0">
                <a:latin typeface="Courier New" panose="02070309020205020404" pitchFamily="49" charset="0"/>
                <a:ea typeface="Source Sans Pro Semibold"/>
                <a:cs typeface="Courier New" panose="02070309020205020404" pitchFamily="49" charset="0"/>
                <a:sym typeface="Source Sans Pro Semibold"/>
              </a:rPr>
              <a:t>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/>
              <a:t>to open the help directory for </a:t>
            </a:r>
            <a:r>
              <a:rPr dirty="0" err="1"/>
              <a:t>stringr</a:t>
            </a:r>
            <a:r>
              <a:rPr dirty="0"/>
              <a:t>.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Read through the function descriptions and find the function that determines whether two strings match.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The first person in your group to find it wins!</a:t>
            </a:r>
          </a:p>
        </p:txBody>
      </p:sp>
      <p:pic>
        <p:nvPicPr>
          <p:cNvPr id="431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4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31"/>
                </p:tgtEl>
              </p:cMediaNode>
            </p:vide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3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35" name="str_detect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str_detect()</a:t>
            </a:r>
          </a:p>
        </p:txBody>
      </p:sp>
      <p:sp>
        <p:nvSpPr>
          <p:cNvPr id="436" name="Test whether a pattern appears within a string."/>
          <p:cNvSpPr txBox="1"/>
          <p:nvPr/>
        </p:nvSpPr>
        <p:spPr>
          <a:xfrm>
            <a:off x="3856681" y="3242470"/>
            <a:ext cx="16670638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Test whether a pattern appears within a string. </a:t>
            </a:r>
          </a:p>
        </p:txBody>
      </p:sp>
      <p:sp>
        <p:nvSpPr>
          <p:cNvPr id="437" name="Rectangle"/>
          <p:cNvSpPr/>
          <p:nvPr/>
        </p:nvSpPr>
        <p:spPr>
          <a:xfrm>
            <a:off x="3863031" y="4624558"/>
            <a:ext cx="16657936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8" name="str_detect(string, pattern)"/>
          <p:cNvSpPr txBox="1"/>
          <p:nvPr/>
        </p:nvSpPr>
        <p:spPr>
          <a:xfrm>
            <a:off x="4006588" y="4994535"/>
            <a:ext cx="15761970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str_detect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string, pattern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C44AC85A-3E64-48F7-8DFB-321360DFFF67}"/>
              </a:ext>
            </a:extLst>
          </p:cNvPr>
          <p:cNvSpPr/>
          <p:nvPr/>
        </p:nvSpPr>
        <p:spPr>
          <a:xfrm>
            <a:off x="4615442" y="7072441"/>
            <a:ext cx="4535932" cy="2917819"/>
          </a:xfrm>
          <a:prstGeom prst="wedgeRoundRectCallout">
            <a:avLst>
              <a:gd name="adj1" fmla="val 34806"/>
              <a:gd name="adj2" fmla="val -97953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vector of strings to find patterns in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2D09B1A7-C9C6-419C-9D22-C9A4ED466EC7}"/>
              </a:ext>
            </a:extLst>
          </p:cNvPr>
          <p:cNvSpPr/>
          <p:nvPr/>
        </p:nvSpPr>
        <p:spPr>
          <a:xfrm>
            <a:off x="10003536" y="7072442"/>
            <a:ext cx="6528816" cy="2917819"/>
          </a:xfrm>
          <a:prstGeom prst="wedgeRoundRectCallout">
            <a:avLst>
              <a:gd name="adj1" fmla="val -21113"/>
              <a:gd name="adj2" fmla="val -97326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 string that represents a regular expression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443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4833937" y="3096379"/>
            <a:ext cx="14716126" cy="443172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strings &lt;- c("Apple", "Orange")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str_detect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(strings, "pp")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446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4833937" y="3096379"/>
            <a:ext cx="14716126" cy="443172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strings &lt;- c("Apple", "Orange")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str_detect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(strings, "pp")</a:t>
            </a:r>
          </a:p>
        </p:txBody>
      </p:sp>
      <p:sp>
        <p:nvSpPr>
          <p:cNvPr id="447" name="TRUE FALSE"/>
          <p:cNvSpPr txBox="1"/>
          <p:nvPr/>
        </p:nvSpPr>
        <p:spPr>
          <a:xfrm>
            <a:off x="7071699" y="7659172"/>
            <a:ext cx="10240603" cy="3699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>
            <a:lvl1pPr>
              <a:spcBef>
                <a:spcPts val="1500"/>
              </a:spcBef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TRUE FALSE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450" name="What will this return?…"/>
          <p:cNvSpPr txBox="1">
            <a:spLocks noGrp="1"/>
          </p:cNvSpPr>
          <p:nvPr>
            <p:ph type="body" sz="half" idx="4294967295"/>
          </p:nvPr>
        </p:nvSpPr>
        <p:spPr>
          <a:xfrm>
            <a:off x="4237618" y="3145441"/>
            <a:ext cx="15908764" cy="443172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strings &lt;- c("Apple", "Pineapple")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str_detect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(strings, "apple")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453" name="What will this return?…"/>
          <p:cNvSpPr txBox="1">
            <a:spLocks noGrp="1"/>
          </p:cNvSpPr>
          <p:nvPr>
            <p:ph type="body" sz="half" idx="4294967295"/>
          </p:nvPr>
        </p:nvSpPr>
        <p:spPr>
          <a:xfrm>
            <a:off x="4237618" y="3145441"/>
            <a:ext cx="15908764" cy="443172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strings &lt;- c("Apple", "Pineapple")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str_detect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(strings, "apple")</a:t>
            </a:r>
          </a:p>
        </p:txBody>
      </p:sp>
      <p:sp>
        <p:nvSpPr>
          <p:cNvPr id="454" name="FALSE  TRUE"/>
          <p:cNvSpPr txBox="1"/>
          <p:nvPr/>
        </p:nvSpPr>
        <p:spPr>
          <a:xfrm>
            <a:off x="7071699" y="7659172"/>
            <a:ext cx="10240603" cy="3699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>
            <a:lvl1pPr>
              <a:spcBef>
                <a:spcPts val="1500"/>
              </a:spcBef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FALSE  TRUE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457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8074545" y="3096379"/>
            <a:ext cx="8234910" cy="443172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"AC\DC"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460" name="Error: '\D' is an unrecognized escape in character string starting &quot;&quot;AC\D&quot;"/>
          <p:cNvSpPr txBox="1"/>
          <p:nvPr/>
        </p:nvSpPr>
        <p:spPr>
          <a:xfrm>
            <a:off x="3195579" y="7806359"/>
            <a:ext cx="17992841" cy="3699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>
            <a:lvl1pPr>
              <a:spcBef>
                <a:spcPts val="1500"/>
              </a:spcBef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Error: '\D' is an unrecognized escape in character string starting ""AC\D"</a:t>
            </a:r>
          </a:p>
        </p:txBody>
      </p:sp>
      <p:sp>
        <p:nvSpPr>
          <p:cNvPr id="461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8074545" y="3096379"/>
            <a:ext cx="8234910" cy="443172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"AC\DC"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6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65" name="A backslash followed by one or more characters which stand for a special type of character.…"/>
          <p:cNvSpPr txBox="1"/>
          <p:nvPr/>
        </p:nvSpPr>
        <p:spPr>
          <a:xfrm>
            <a:off x="2493791" y="2907634"/>
            <a:ext cx="19485659" cy="3172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 backslash followed by one or more characters which stand for a special type of character.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Use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writeLines()</a:t>
            </a:r>
            <a:r>
              <a:t> to see the characters represented by a string.</a:t>
            </a:r>
          </a:p>
        </p:txBody>
      </p:sp>
      <p:sp>
        <p:nvSpPr>
          <p:cNvPr id="466" name="Rectangle"/>
          <p:cNvSpPr/>
          <p:nvPr/>
        </p:nvSpPr>
        <p:spPr>
          <a:xfrm>
            <a:off x="3073874" y="6353025"/>
            <a:ext cx="18236252" cy="64599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7" name="## Use an escape to include a special character…"/>
          <p:cNvSpPr txBox="1"/>
          <p:nvPr/>
        </p:nvSpPr>
        <p:spPr>
          <a:xfrm>
            <a:off x="3219722" y="6347901"/>
            <a:ext cx="18033796" cy="6470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Use an escape to include a special character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writeLines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"\""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"\\"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</a:p>
        </p:txBody>
      </p:sp>
      <p:sp>
        <p:nvSpPr>
          <p:cNvPr id="468" name="special characters"/>
          <p:cNvSpPr txBox="1"/>
          <p:nvPr/>
        </p:nvSpPr>
        <p:spPr>
          <a:xfrm>
            <a:off x="4025134" y="795082"/>
            <a:ext cx="16368497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special characters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F54D4077-F3AC-43EA-8CD4-D8ADCB509D45}"/>
              </a:ext>
            </a:extLst>
          </p:cNvPr>
          <p:cNvSpPr/>
          <p:nvPr/>
        </p:nvSpPr>
        <p:spPr>
          <a:xfrm>
            <a:off x="10351007" y="7338907"/>
            <a:ext cx="10408383" cy="3469459"/>
          </a:xfrm>
          <a:prstGeom prst="wedgeRoundRectCallout">
            <a:avLst>
              <a:gd name="adj1" fmla="val -60101"/>
              <a:gd name="adj2" fmla="val -33144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5400"/>
              <a:t>A string is not a  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5400"/>
              <a:t>sequence of characters itself, but a representation of a sequence of characters</a:t>
            </a:r>
            <a:endParaRPr lang="en-GB" sz="5400" dirty="0"/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7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73" name="Rectangle"/>
          <p:cNvSpPr/>
          <p:nvPr/>
        </p:nvSpPr>
        <p:spPr>
          <a:xfrm>
            <a:off x="3073874" y="2133661"/>
            <a:ext cx="18236252" cy="220029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4" name="writeLines(&quot;AC\\DC&quot;)…"/>
          <p:cNvSpPr txBox="1"/>
          <p:nvPr/>
        </p:nvSpPr>
        <p:spPr>
          <a:xfrm>
            <a:off x="3219722" y="2128537"/>
            <a:ext cx="18033796" cy="2210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writeLines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"AC\\DC"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AC\DC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19" name="Import"/>
          <p:cNvSpPr txBox="1"/>
          <p:nvPr/>
        </p:nvSpPr>
        <p:spPr>
          <a:xfrm>
            <a:off x="593611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</a:t>
            </a:r>
          </a:p>
        </p:txBody>
      </p:sp>
      <p:sp>
        <p:nvSpPr>
          <p:cNvPr id="220" name="Tidy"/>
          <p:cNvSpPr txBox="1"/>
          <p:nvPr/>
        </p:nvSpPr>
        <p:spPr>
          <a:xfrm>
            <a:off x="5322889" y="6233040"/>
            <a:ext cx="2064438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</a:t>
            </a:r>
          </a:p>
        </p:txBody>
      </p:sp>
      <p:sp>
        <p:nvSpPr>
          <p:cNvPr id="221" name="Visualize"/>
          <p:cNvSpPr txBox="1"/>
          <p:nvPr/>
        </p:nvSpPr>
        <p:spPr>
          <a:xfrm>
            <a:off x="9406234" y="4058901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</a:t>
            </a:r>
          </a:p>
        </p:txBody>
      </p:sp>
      <p:sp>
        <p:nvSpPr>
          <p:cNvPr id="223" name="Model"/>
          <p:cNvSpPr txBox="1"/>
          <p:nvPr/>
        </p:nvSpPr>
        <p:spPr>
          <a:xfrm>
            <a:off x="12590985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</a:t>
            </a:r>
          </a:p>
        </p:txBody>
      </p:sp>
      <p:sp>
        <p:nvSpPr>
          <p:cNvPr id="224" name="Communicate"/>
          <p:cNvSpPr txBox="1"/>
          <p:nvPr/>
        </p:nvSpPr>
        <p:spPr>
          <a:xfrm>
            <a:off x="17411439" y="6233040"/>
            <a:ext cx="5590580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Communicate</a:t>
            </a:r>
          </a:p>
        </p:txBody>
      </p:sp>
      <p:sp>
        <p:nvSpPr>
          <p:cNvPr id="225" name="Line"/>
          <p:cNvSpPr/>
          <p:nvPr/>
        </p:nvSpPr>
        <p:spPr>
          <a:xfrm>
            <a:off x="3992772" y="6885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6" name="Line"/>
          <p:cNvSpPr/>
          <p:nvPr/>
        </p:nvSpPr>
        <p:spPr>
          <a:xfrm>
            <a:off x="15795149" y="6858000"/>
            <a:ext cx="1743603" cy="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7" name="Line"/>
          <p:cNvSpPr/>
          <p:nvPr/>
        </p:nvSpPr>
        <p:spPr>
          <a:xfrm>
            <a:off x="7516812" y="7012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8" name="Line"/>
          <p:cNvSpPr/>
          <p:nvPr/>
        </p:nvSpPr>
        <p:spPr>
          <a:xfrm rot="18241080">
            <a:off x="10956462" y="7093291"/>
            <a:ext cx="3276809" cy="22674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45" extrusionOk="0">
                <a:moveTo>
                  <a:pt x="0" y="0"/>
                </a:moveTo>
                <a:cubicBezTo>
                  <a:pt x="324" y="6917"/>
                  <a:pt x="3006" y="13218"/>
                  <a:pt x="7234" y="16995"/>
                </a:cubicBezTo>
                <a:cubicBezTo>
                  <a:pt x="11503" y="20810"/>
                  <a:pt x="16838" y="21600"/>
                  <a:pt x="21600" y="19123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9" name="Line"/>
          <p:cNvSpPr/>
          <p:nvPr/>
        </p:nvSpPr>
        <p:spPr>
          <a:xfrm rot="18241080">
            <a:off x="13415041" y="4632085"/>
            <a:ext cx="679240" cy="1850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87" h="21600" extrusionOk="0">
                <a:moveTo>
                  <a:pt x="20497" y="0"/>
                </a:moveTo>
                <a:cubicBezTo>
                  <a:pt x="21600" y="3925"/>
                  <a:pt x="20360" y="7894"/>
                  <a:pt x="16869" y="11611"/>
                </a:cubicBezTo>
                <a:cubicBezTo>
                  <a:pt x="13325" y="15386"/>
                  <a:pt x="7555" y="18802"/>
                  <a:pt x="0" y="21600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30" name="Line"/>
          <p:cNvSpPr/>
          <p:nvPr/>
        </p:nvSpPr>
        <p:spPr>
          <a:xfrm rot="18241080">
            <a:off x="8755222" y="5976881"/>
            <a:ext cx="2318724" cy="1075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94" extrusionOk="0">
                <a:moveTo>
                  <a:pt x="0" y="20894"/>
                </a:moveTo>
                <a:cubicBezTo>
                  <a:pt x="2392" y="13395"/>
                  <a:pt x="5770" y="7494"/>
                  <a:pt x="9728" y="3896"/>
                </a:cubicBezTo>
                <a:cubicBezTo>
                  <a:pt x="13460" y="504"/>
                  <a:pt x="17564" y="-706"/>
                  <a:pt x="21600" y="396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31" name="Rounded Rectangle"/>
          <p:cNvSpPr/>
          <p:nvPr/>
        </p:nvSpPr>
        <p:spPr>
          <a:xfrm>
            <a:off x="779813" y="2844773"/>
            <a:ext cx="22824374" cy="8026454"/>
          </a:xfrm>
          <a:prstGeom prst="roundRect">
            <a:avLst>
              <a:gd name="adj" fmla="val 15000"/>
            </a:avLst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32" name="Program"/>
          <p:cNvSpPr txBox="1"/>
          <p:nvPr/>
        </p:nvSpPr>
        <p:spPr>
          <a:xfrm>
            <a:off x="16846247" y="10168751"/>
            <a:ext cx="3604681" cy="12499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93B67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Program</a:t>
            </a:r>
          </a:p>
        </p:txBody>
      </p:sp>
      <p:sp>
        <p:nvSpPr>
          <p:cNvPr id="233" name="(Applied) Data Science"/>
          <p:cNvSpPr txBox="1"/>
          <p:nvPr/>
        </p:nvSpPr>
        <p:spPr>
          <a:xfrm>
            <a:off x="5309100" y="274768"/>
            <a:ext cx="13765800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(Applied) </a:t>
            </a:r>
            <a:r>
              <a:t>Data Science</a:t>
            </a:r>
          </a:p>
        </p:txBody>
      </p:sp>
      <p:sp>
        <p:nvSpPr>
          <p:cNvPr id="19" name="Transform">
            <a:extLst>
              <a:ext uri="{FF2B5EF4-FFF2-40B4-BE49-F238E27FC236}">
                <a16:creationId xmlns:a16="http://schemas.microsoft.com/office/drawing/2014/main" id="{C245EEAD-AC4B-46C8-B5DA-6C0F9AC2B0C7}"/>
              </a:ext>
            </a:extLst>
          </p:cNvPr>
          <p:cNvSpPr txBox="1"/>
          <p:nvPr/>
        </p:nvSpPr>
        <p:spPr>
          <a:xfrm>
            <a:off x="8563680" y="7716815"/>
            <a:ext cx="4027305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b="1" dirty="0">
                <a:solidFill>
                  <a:srgbClr val="93B674"/>
                </a:solidFill>
              </a:rPr>
              <a:t>Transform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477" name="What will this return?…"/>
          <p:cNvSpPr txBox="1">
            <a:spLocks noGrp="1"/>
          </p:cNvSpPr>
          <p:nvPr>
            <p:ph type="body" sz="half" idx="4294967295"/>
          </p:nvPr>
        </p:nvSpPr>
        <p:spPr>
          <a:xfrm>
            <a:off x="4237618" y="3194504"/>
            <a:ext cx="15908764" cy="443172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str_detect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("AC\\DC", "\\")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What will this return?…"/>
          <p:cNvSpPr txBox="1">
            <a:spLocks noGrp="1"/>
          </p:cNvSpPr>
          <p:nvPr>
            <p:ph type="body" sz="half" idx="4294967295"/>
          </p:nvPr>
        </p:nvSpPr>
        <p:spPr>
          <a:xfrm>
            <a:off x="4237618" y="3194504"/>
            <a:ext cx="15908764" cy="443172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7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str_detect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("AC\\DC", "\\")</a:t>
            </a:r>
          </a:p>
        </p:txBody>
      </p:sp>
      <p:sp>
        <p:nvSpPr>
          <p:cNvPr id="480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481" name="Error in stri_detect_regex(string, pattern, opts_regex = opts(pattern)) :…"/>
          <p:cNvSpPr txBox="1"/>
          <p:nvPr/>
        </p:nvSpPr>
        <p:spPr>
          <a:xfrm>
            <a:off x="2488487" y="7806359"/>
            <a:ext cx="19407025" cy="54417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pPr>
              <a:spcBef>
                <a:spcPts val="1500"/>
              </a:spcBef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Error in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stri_detect_regex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(string, pattern,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opts_regex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opts(pattern)) : </a:t>
            </a:r>
          </a:p>
          <a:p>
            <a:pPr>
              <a:spcBef>
                <a:spcPts val="1500"/>
              </a:spcBef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Unrecognized backslash escape sequence in pattern. (U_REGEX_BAD_ESCAPE_SEQUENCE)</a:t>
            </a:r>
          </a:p>
        </p:txBody>
      </p:sp>
      <p:sp>
        <p:nvSpPr>
          <p:cNvPr id="482" name="Circle"/>
          <p:cNvSpPr/>
          <p:nvPr/>
        </p:nvSpPr>
        <p:spPr>
          <a:xfrm>
            <a:off x="14219068" y="5453015"/>
            <a:ext cx="1270001" cy="1270001"/>
          </a:xfrm>
          <a:prstGeom prst="ellipse">
            <a:avLst/>
          </a:prstGeom>
          <a:ln w="889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2" grpId="1" animBg="1" advAuto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Rectangle"/>
          <p:cNvSpPr/>
          <p:nvPr/>
        </p:nvSpPr>
        <p:spPr>
          <a:xfrm>
            <a:off x="3091257" y="6723683"/>
            <a:ext cx="18236252" cy="564444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85" name="writeLines(&quot;\w*[aeiouy]\b&quot;)…"/>
          <p:cNvSpPr txBox="1"/>
          <p:nvPr/>
        </p:nvSpPr>
        <p:spPr>
          <a:xfrm>
            <a:off x="3209867" y="6903887"/>
            <a:ext cx="18033796" cy="5284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writeLines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"\w*[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aeiouy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]\b"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ERROR" \w not a recognized special character</a:t>
            </a: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"\\w*[aeiouy]\\b"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## </a:t>
            </a:r>
            <a:r>
              <a:rPr lang="en-GB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"\w*[</a:t>
            </a:r>
            <a:r>
              <a:rPr lang="en-GB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aeiouy</a:t>
            </a:r>
            <a:r>
              <a:rPr lang="en-GB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]\b"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pic>
        <p:nvPicPr>
          <p:cNvPr id="487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8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89" name="regex is a &quot;language&quot; for describing a pattern of characters, with patterns of characters, e.g.…"/>
          <p:cNvSpPr txBox="1"/>
          <p:nvPr/>
        </p:nvSpPr>
        <p:spPr>
          <a:xfrm>
            <a:off x="3072173" y="2563452"/>
            <a:ext cx="18239655" cy="39188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24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regex is a "language" for describing a pattern of characters, with patterns of characters, e.g.</a:t>
            </a:r>
          </a:p>
          <a:p>
            <a:pPr>
              <a:defRPr sz="6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\w*[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aeiouy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]\b</a:t>
            </a:r>
          </a:p>
        </p:txBody>
      </p:sp>
      <p:sp>
        <p:nvSpPr>
          <p:cNvPr id="490" name="regular expressions"/>
          <p:cNvSpPr txBox="1"/>
          <p:nvPr/>
        </p:nvSpPr>
        <p:spPr>
          <a:xfrm>
            <a:off x="4025134" y="795082"/>
            <a:ext cx="16368497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regular expressions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8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4" grpId="1" animBg="1" advAuto="0"/>
      <p:bldP spid="485" grpId="2" build="p" bldLvl="5" animBg="1" advAuto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9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94" name="Rectangle"/>
          <p:cNvSpPr/>
          <p:nvPr/>
        </p:nvSpPr>
        <p:spPr>
          <a:xfrm>
            <a:off x="3073874" y="2133661"/>
            <a:ext cx="18236252" cy="220029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5" name="writeLines(&quot;\\&quot;)…"/>
          <p:cNvSpPr txBox="1"/>
          <p:nvPr/>
        </p:nvSpPr>
        <p:spPr>
          <a:xfrm>
            <a:off x="3219722" y="2128537"/>
            <a:ext cx="18033796" cy="2210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writeLines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"\\"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D1297AE5-38A1-4569-92C3-2882BA18DA7C}"/>
              </a:ext>
            </a:extLst>
          </p:cNvPr>
          <p:cNvSpPr/>
          <p:nvPr/>
        </p:nvSpPr>
        <p:spPr>
          <a:xfrm>
            <a:off x="3073874" y="5625190"/>
            <a:ext cx="10111774" cy="3837220"/>
          </a:xfrm>
          <a:prstGeom prst="wedgeRoundRectCallout">
            <a:avLst>
              <a:gd name="adj1" fmla="val -33202"/>
              <a:gd name="adj2" fmla="val -94698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/>
              <a:t>This is not a valid regular expression</a:t>
            </a:r>
          </a:p>
          <a:p>
            <a:pPr>
              <a:lnSpc>
                <a:spcPct val="90000"/>
              </a:lnSpc>
              <a:defRPr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/>
              <a:t>(looks like an incomplete special character)</a:t>
            </a:r>
            <a:endParaRPr lang="en-GB" sz="6000" dirty="0"/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9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00" name="Rectangle"/>
          <p:cNvSpPr/>
          <p:nvPr/>
        </p:nvSpPr>
        <p:spPr>
          <a:xfrm>
            <a:off x="3002501" y="3038059"/>
            <a:ext cx="12396106" cy="130214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1" name="\"/>
          <p:cNvSpPr txBox="1"/>
          <p:nvPr/>
        </p:nvSpPr>
        <p:spPr>
          <a:xfrm>
            <a:off x="3148349" y="3267322"/>
            <a:ext cx="12104409" cy="955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</a:t>
            </a:r>
            <a:r>
              <a:rPr>
                <a:solidFill>
                  <a:schemeClr val="accent1"/>
                </a:solidFill>
              </a:rPr>
              <a:t>\</a:t>
            </a:r>
          </a:p>
        </p:txBody>
      </p:sp>
      <p:sp>
        <p:nvSpPr>
          <p:cNvPr id="502" name="We want to find this"/>
          <p:cNvSpPr txBox="1"/>
          <p:nvPr/>
        </p:nvSpPr>
        <p:spPr>
          <a:xfrm>
            <a:off x="3035215" y="1991625"/>
            <a:ext cx="18033798" cy="1064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We want to find this</a:t>
            </a:r>
          </a:p>
        </p:txBody>
      </p:sp>
      <p:grpSp>
        <p:nvGrpSpPr>
          <p:cNvPr id="506" name="Group"/>
          <p:cNvGrpSpPr/>
          <p:nvPr/>
        </p:nvGrpSpPr>
        <p:grpSpPr>
          <a:xfrm>
            <a:off x="2993373" y="4977106"/>
            <a:ext cx="17732636" cy="2368886"/>
            <a:chOff x="0" y="0"/>
            <a:chExt cx="17732635" cy="2368884"/>
          </a:xfrm>
        </p:grpSpPr>
        <p:sp>
          <p:nvSpPr>
            <p:cNvPr id="503" name="Rectangle"/>
            <p:cNvSpPr/>
            <p:nvPr/>
          </p:nvSpPr>
          <p:spPr>
            <a:xfrm>
              <a:off x="11906" y="1066737"/>
              <a:ext cx="12390548" cy="1302148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4" name="\\"/>
            <p:cNvSpPr txBox="1"/>
            <p:nvPr/>
          </p:nvSpPr>
          <p:spPr>
            <a:xfrm>
              <a:off x="157754" y="1296001"/>
              <a:ext cx="12098852" cy="9558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5000">
                  <a:solidFill>
                    <a:srgbClr val="53585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 </a:t>
              </a:r>
              <a:r>
                <a:rPr>
                  <a:solidFill>
                    <a:schemeClr val="accent1"/>
                  </a:solidFill>
                </a:rPr>
                <a:t>\\</a:t>
              </a:r>
            </a:p>
          </p:txBody>
        </p:sp>
        <p:sp>
          <p:nvSpPr>
            <p:cNvPr id="505" name="…which is represented by this regex"/>
            <p:cNvSpPr txBox="1"/>
            <p:nvPr/>
          </p:nvSpPr>
          <p:spPr>
            <a:xfrm>
              <a:off x="0" y="0"/>
              <a:ext cx="17732636" cy="10640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600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lvl1pPr>
            </a:lstStyle>
            <a:p>
              <a:r>
                <a:t>…which is represented by this regex</a:t>
              </a:r>
            </a:p>
          </p:txBody>
        </p:sp>
      </p:grpSp>
      <p:grpSp>
        <p:nvGrpSpPr>
          <p:cNvPr id="510" name="Group"/>
          <p:cNvGrpSpPr/>
          <p:nvPr/>
        </p:nvGrpSpPr>
        <p:grpSpPr>
          <a:xfrm>
            <a:off x="3002501" y="8122591"/>
            <a:ext cx="17865132" cy="2372123"/>
            <a:chOff x="0" y="0"/>
            <a:chExt cx="17865130" cy="2372121"/>
          </a:xfrm>
        </p:grpSpPr>
        <p:sp>
          <p:nvSpPr>
            <p:cNvPr id="507" name="Rectangle"/>
            <p:cNvSpPr/>
            <p:nvPr/>
          </p:nvSpPr>
          <p:spPr>
            <a:xfrm>
              <a:off x="0" y="1069975"/>
              <a:ext cx="12396104" cy="1302147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8" name="&quot;\\\\&quot;"/>
            <p:cNvSpPr txBox="1"/>
            <p:nvPr/>
          </p:nvSpPr>
          <p:spPr>
            <a:xfrm>
              <a:off x="145848" y="1286808"/>
              <a:ext cx="11256864" cy="9558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5000">
                  <a:solidFill>
                    <a:srgbClr val="53585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 </a:t>
              </a:r>
              <a:r>
                <a:rPr>
                  <a:solidFill>
                    <a:schemeClr val="accent1"/>
                  </a:solidFill>
                </a:rPr>
                <a:t>"\\\\"</a:t>
              </a:r>
            </a:p>
          </p:txBody>
        </p:sp>
        <p:sp>
          <p:nvSpPr>
            <p:cNvPr id="509" name="…which is represented by this string"/>
            <p:cNvSpPr txBox="1"/>
            <p:nvPr/>
          </p:nvSpPr>
          <p:spPr>
            <a:xfrm>
              <a:off x="132494" y="0"/>
              <a:ext cx="17732637" cy="10640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600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lvl1pPr>
            </a:lstStyle>
            <a:p>
              <a:r>
                <a:t>…which is represented by this string</a:t>
              </a:r>
            </a:p>
          </p:txBody>
        </p:sp>
      </p:grp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73CD14D7-7960-4C38-9A90-1B700774468D}"/>
              </a:ext>
            </a:extLst>
          </p:cNvPr>
          <p:cNvSpPr/>
          <p:nvPr/>
        </p:nvSpPr>
        <p:spPr>
          <a:xfrm>
            <a:off x="16307777" y="8496297"/>
            <a:ext cx="6912864" cy="1998418"/>
          </a:xfrm>
          <a:prstGeom prst="wedgeRoundRectCallout">
            <a:avLst>
              <a:gd name="adj1" fmla="val -81415"/>
              <a:gd name="adj2" fmla="val 32301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Write your patterns at this level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6" grpId="1" animBg="1" advAuto="0"/>
      <p:bldP spid="510" grpId="2" animBg="1" advAuto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1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15" name="Rectangle"/>
          <p:cNvSpPr/>
          <p:nvPr/>
        </p:nvSpPr>
        <p:spPr>
          <a:xfrm>
            <a:off x="3002501" y="3038059"/>
            <a:ext cx="12396106" cy="130214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16" name="?"/>
          <p:cNvSpPr txBox="1"/>
          <p:nvPr/>
        </p:nvSpPr>
        <p:spPr>
          <a:xfrm>
            <a:off x="3148349" y="3267322"/>
            <a:ext cx="12104409" cy="955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</a:t>
            </a:r>
            <a:r>
              <a:rPr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517" name="Rectangle"/>
          <p:cNvSpPr/>
          <p:nvPr/>
        </p:nvSpPr>
        <p:spPr>
          <a:xfrm>
            <a:off x="3005280" y="6043844"/>
            <a:ext cx="12390547" cy="130214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18" name="\"/>
          <p:cNvSpPr txBox="1"/>
          <p:nvPr/>
        </p:nvSpPr>
        <p:spPr>
          <a:xfrm>
            <a:off x="3151128" y="6273108"/>
            <a:ext cx="12098851" cy="955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</a:t>
            </a:r>
            <a:r>
              <a:rPr>
                <a:solidFill>
                  <a:schemeClr val="accent1"/>
                </a:solidFill>
              </a:rPr>
              <a:t>\</a:t>
            </a:r>
          </a:p>
        </p:txBody>
      </p:sp>
      <p:sp>
        <p:nvSpPr>
          <p:cNvPr id="519" name="Rectangle"/>
          <p:cNvSpPr/>
          <p:nvPr/>
        </p:nvSpPr>
        <p:spPr>
          <a:xfrm>
            <a:off x="3002501" y="9192566"/>
            <a:ext cx="12396105" cy="130214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0" name="&quot;\\&quot;"/>
          <p:cNvSpPr txBox="1"/>
          <p:nvPr/>
        </p:nvSpPr>
        <p:spPr>
          <a:xfrm>
            <a:off x="3148349" y="9409400"/>
            <a:ext cx="11256865" cy="955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</a:t>
            </a:r>
            <a:r>
              <a:rPr>
                <a:solidFill>
                  <a:schemeClr val="accent1"/>
                </a:solidFill>
              </a:rPr>
              <a:t>"\\"</a:t>
            </a:r>
          </a:p>
        </p:txBody>
      </p:sp>
      <p:sp>
        <p:nvSpPr>
          <p:cNvPr id="521" name="We want to find this"/>
          <p:cNvSpPr txBox="1"/>
          <p:nvPr/>
        </p:nvSpPr>
        <p:spPr>
          <a:xfrm>
            <a:off x="3035215" y="1991625"/>
            <a:ext cx="18033798" cy="1064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We want to find this</a:t>
            </a:r>
          </a:p>
        </p:txBody>
      </p:sp>
      <p:sp>
        <p:nvSpPr>
          <p:cNvPr id="522" name="…which is represented by this regex"/>
          <p:cNvSpPr txBox="1"/>
          <p:nvPr/>
        </p:nvSpPr>
        <p:spPr>
          <a:xfrm>
            <a:off x="2993373" y="4977106"/>
            <a:ext cx="17732636" cy="1064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…which is represented by this regex</a:t>
            </a:r>
          </a:p>
        </p:txBody>
      </p:sp>
      <p:sp>
        <p:nvSpPr>
          <p:cNvPr id="523" name="…which is represented by this string"/>
          <p:cNvSpPr txBox="1"/>
          <p:nvPr/>
        </p:nvSpPr>
        <p:spPr>
          <a:xfrm>
            <a:off x="3134996" y="8122591"/>
            <a:ext cx="17732637" cy="1064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…which is represented by this string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2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27" name="Rectangle"/>
          <p:cNvSpPr/>
          <p:nvPr/>
        </p:nvSpPr>
        <p:spPr>
          <a:xfrm>
            <a:off x="3002501" y="3038059"/>
            <a:ext cx="12396106" cy="130214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8" name="abc"/>
          <p:cNvSpPr txBox="1"/>
          <p:nvPr/>
        </p:nvSpPr>
        <p:spPr>
          <a:xfrm>
            <a:off x="3148349" y="3267322"/>
            <a:ext cx="12104409" cy="955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29" name="Rectangle"/>
          <p:cNvSpPr/>
          <p:nvPr/>
        </p:nvSpPr>
        <p:spPr>
          <a:xfrm>
            <a:off x="3005280" y="6043844"/>
            <a:ext cx="12390547" cy="130214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0" name="abc"/>
          <p:cNvSpPr txBox="1"/>
          <p:nvPr/>
        </p:nvSpPr>
        <p:spPr>
          <a:xfrm>
            <a:off x="3151128" y="6273108"/>
            <a:ext cx="12098851" cy="955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31" name="Rectangle"/>
          <p:cNvSpPr/>
          <p:nvPr/>
        </p:nvSpPr>
        <p:spPr>
          <a:xfrm>
            <a:off x="3002501" y="9192566"/>
            <a:ext cx="12396105" cy="130214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2" name="&quot;abc&quot;"/>
          <p:cNvSpPr txBox="1"/>
          <p:nvPr/>
        </p:nvSpPr>
        <p:spPr>
          <a:xfrm>
            <a:off x="3148349" y="9409400"/>
            <a:ext cx="11256865" cy="955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</p:txBody>
      </p:sp>
      <p:sp>
        <p:nvSpPr>
          <p:cNvPr id="533" name="We want to find this"/>
          <p:cNvSpPr txBox="1"/>
          <p:nvPr/>
        </p:nvSpPr>
        <p:spPr>
          <a:xfrm>
            <a:off x="3035215" y="1991625"/>
            <a:ext cx="18033798" cy="1064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We want to find this</a:t>
            </a:r>
          </a:p>
        </p:txBody>
      </p:sp>
      <p:sp>
        <p:nvSpPr>
          <p:cNvPr id="534" name="…which is represented by this regex"/>
          <p:cNvSpPr txBox="1"/>
          <p:nvPr/>
        </p:nvSpPr>
        <p:spPr>
          <a:xfrm>
            <a:off x="2993373" y="4977106"/>
            <a:ext cx="17732636" cy="1064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…which is represented by this regex</a:t>
            </a:r>
          </a:p>
        </p:txBody>
      </p:sp>
      <p:sp>
        <p:nvSpPr>
          <p:cNvPr id="535" name="…which is represented by this string"/>
          <p:cNvSpPr txBox="1"/>
          <p:nvPr/>
        </p:nvSpPr>
        <p:spPr>
          <a:xfrm>
            <a:off x="3134996" y="8122591"/>
            <a:ext cx="17732637" cy="1064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…which is represented by this string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9420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538" name="How many names end in a vowel anyways?…"/>
          <p:cNvSpPr txBox="1">
            <a:spLocks noGrp="1"/>
          </p:cNvSpPr>
          <p:nvPr>
            <p:ph type="body" idx="4294967295"/>
          </p:nvPr>
        </p:nvSpPr>
        <p:spPr>
          <a:xfrm>
            <a:off x="1445226" y="3235771"/>
            <a:ext cx="21493548" cy="7244458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How many names end in a vowel anyways?</a:t>
            </a:r>
          </a:p>
          <a:p>
            <a:pPr marL="1622576" indent="-8509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Winnow </a:t>
            </a:r>
            <a:r>
              <a:rPr dirty="0" err="1"/>
              <a:t>babynames</a:t>
            </a:r>
            <a:r>
              <a:rPr dirty="0"/>
              <a:t> to distinct names with:</a:t>
            </a:r>
          </a:p>
          <a:p>
            <a:pPr marL="0" lvl="3" indent="2467428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distinct(name)</a:t>
            </a:r>
          </a:p>
          <a:p>
            <a:pPr marL="1622576" indent="-8509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Use </a:t>
            </a:r>
            <a:r>
              <a:rPr dirty="0" err="1"/>
              <a:t>str_detect</a:t>
            </a:r>
            <a:r>
              <a:rPr dirty="0"/>
              <a:t>() to detect names that end in a vowel 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pattern = "\\w*[aeiouy]\\b"</a:t>
            </a:r>
            <a:r>
              <a:rPr dirty="0"/>
              <a:t>)</a:t>
            </a:r>
          </a:p>
          <a:p>
            <a:pPr marL="1622576" indent="-8509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Calculate the number of names that end in a vowel</a:t>
            </a:r>
          </a:p>
        </p:txBody>
      </p:sp>
      <p:pic>
        <p:nvPicPr>
          <p:cNvPr id="539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5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39"/>
                </p:tgtEl>
              </p:cMediaNode>
            </p:video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Rectangle"/>
          <p:cNvSpPr/>
          <p:nvPr/>
        </p:nvSpPr>
        <p:spPr>
          <a:xfrm>
            <a:off x="722409" y="785506"/>
            <a:ext cx="22939182" cy="805535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2" name="babynames %&gt;%…"/>
          <p:cNvSpPr txBox="1"/>
          <p:nvPr/>
        </p:nvSpPr>
        <p:spPr>
          <a:xfrm>
            <a:off x="933550" y="979052"/>
            <a:ext cx="22352831" cy="7916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babynames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distinct(name)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mutate(vowel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str_detect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(name, "\\w*[aeiouy]\\b"))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 = n(),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n_vowel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sum(vowel))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A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tibble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 1 × 2</a:t>
            </a: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n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n_vowel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&lt;int&gt;   &lt;int&gt;</a:t>
            </a: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1 93889   55324</a:t>
            </a:r>
          </a:p>
        </p:txBody>
      </p:sp>
      <p:pic>
        <p:nvPicPr>
          <p:cNvPr id="543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4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4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48" name="str_view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str_view()</a:t>
            </a:r>
          </a:p>
        </p:txBody>
      </p:sp>
      <p:sp>
        <p:nvSpPr>
          <p:cNvPr id="549" name="Displays the matches of a regular expression in the Viewer pane"/>
          <p:cNvSpPr txBox="1"/>
          <p:nvPr/>
        </p:nvSpPr>
        <p:spPr>
          <a:xfrm>
            <a:off x="2575202" y="3215994"/>
            <a:ext cx="19233597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 defTabSz="572516">
              <a:defRPr sz="588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Displays the matches of a regular expression in the Viewer pane</a:t>
            </a:r>
          </a:p>
        </p:txBody>
      </p:sp>
      <p:sp>
        <p:nvSpPr>
          <p:cNvPr id="550" name="Rectangle"/>
          <p:cNvSpPr/>
          <p:nvPr/>
        </p:nvSpPr>
        <p:spPr>
          <a:xfrm>
            <a:off x="2581552" y="4598082"/>
            <a:ext cx="1922089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1" name="str_view(c(&quot;who&quot;, &quot;what&quot;, &quot;why&quot;), &quot;\\w*[aeiouy]\\b&quot;)"/>
          <p:cNvSpPr txBox="1"/>
          <p:nvPr/>
        </p:nvSpPr>
        <p:spPr>
          <a:xfrm>
            <a:off x="2725108" y="4968060"/>
            <a:ext cx="18813383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str_view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c("who", "what", "why"), "\\w*[aeiouy]\\b"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552" name="Screen Shot 2017-01-04 at 11.43.14 AM.png" descr="Screen Shot 2017-01-04 at 11.43.14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99320" y="6720125"/>
            <a:ext cx="10944163" cy="4602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Logicals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Logicals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4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56" name="What is a date time exactly?"/>
          <p:cNvSpPr txBox="1"/>
          <p:nvPr/>
        </p:nvSpPr>
        <p:spPr>
          <a:xfrm>
            <a:off x="3067524" y="430468"/>
            <a:ext cx="17090024" cy="1475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is a date time exactly?</a:t>
            </a:r>
          </a:p>
        </p:txBody>
      </p:sp>
      <p:sp>
        <p:nvSpPr>
          <p:cNvPr id="557" name="Rectangle"/>
          <p:cNvSpPr/>
          <p:nvPr/>
        </p:nvSpPr>
        <p:spPr>
          <a:xfrm>
            <a:off x="3073874" y="1974062"/>
            <a:ext cx="18236252" cy="1130512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8" name="now &lt;- Sys.time()…"/>
          <p:cNvSpPr txBox="1"/>
          <p:nvPr/>
        </p:nvSpPr>
        <p:spPr>
          <a:xfrm>
            <a:off x="3192484" y="2154266"/>
            <a:ext cx="18033796" cy="10944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31622">
              <a:spcBef>
                <a:spcPts val="1300"/>
              </a:spcBef>
              <a:defRPr sz="455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now &lt;-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Sys.time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algn="l" defTabSz="531622">
              <a:spcBef>
                <a:spcPts val="1300"/>
              </a:spcBef>
              <a:defRPr sz="455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now</a:t>
            </a:r>
          </a:p>
          <a:p>
            <a:pPr algn="l" defTabSz="531622">
              <a:spcBef>
                <a:spcPts val="3600"/>
              </a:spcBef>
              <a:defRPr sz="45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"2017-01-01 00:00:01 EST"</a:t>
            </a:r>
          </a:p>
          <a:p>
            <a:pPr algn="l" defTabSz="531622">
              <a:spcBef>
                <a:spcPts val="1300"/>
              </a:spcBef>
              <a:defRPr sz="45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typeof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(now)</a:t>
            </a:r>
          </a:p>
          <a:p>
            <a:pPr algn="l" defTabSz="531622">
              <a:spcBef>
                <a:spcPts val="3600"/>
              </a:spcBef>
              <a:defRPr sz="45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"double"</a:t>
            </a:r>
          </a:p>
          <a:p>
            <a:pPr algn="l" defTabSz="531622">
              <a:spcBef>
                <a:spcPts val="1300"/>
              </a:spcBef>
              <a:defRPr sz="45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print.default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(now)</a:t>
            </a:r>
          </a:p>
          <a:p>
            <a:pPr algn="l" defTabSz="531622">
              <a:spcBef>
                <a:spcPts val="1300"/>
              </a:spcBef>
              <a:defRPr sz="45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[1] 1483246801</a:t>
            </a:r>
          </a:p>
          <a:p>
            <a:pPr algn="l" defTabSz="531622">
              <a:spcBef>
                <a:spcPts val="1300"/>
              </a:spcBef>
              <a:defRPr sz="45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attr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(,"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tzone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 defTabSz="531622">
              <a:spcBef>
                <a:spcPts val="1300"/>
              </a:spcBef>
              <a:defRPr sz="45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[1] "America/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New_York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algn="l" defTabSz="531622">
              <a:spcBef>
                <a:spcPts val="1300"/>
              </a:spcBef>
              <a:defRPr sz="45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attr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(,"class")</a:t>
            </a:r>
          </a:p>
          <a:p>
            <a:pPr algn="l" defTabSz="531622">
              <a:spcBef>
                <a:spcPts val="1300"/>
              </a:spcBef>
              <a:defRPr sz="455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[1]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POSIXct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POSIXt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88DE93C4-1658-4C45-A3EB-ECB4A6F2EAE4}"/>
              </a:ext>
            </a:extLst>
          </p:cNvPr>
          <p:cNvSpPr/>
          <p:nvPr/>
        </p:nvSpPr>
        <p:spPr>
          <a:xfrm>
            <a:off x="13679424" y="6858000"/>
            <a:ext cx="5632704" cy="1998418"/>
          </a:xfrm>
          <a:prstGeom prst="wedgeRoundRectCallout">
            <a:avLst>
              <a:gd name="adj1" fmla="val -124079"/>
              <a:gd name="adj2" fmla="val 18574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atomic vector</a:t>
            </a:r>
          </a:p>
          <a:p>
            <a:pPr>
              <a:lnSpc>
                <a:spcPct val="90000"/>
              </a:lnSpc>
              <a:defRPr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(double)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C3E10231-F003-4291-9943-4C821EDC5AF7}"/>
              </a:ext>
            </a:extLst>
          </p:cNvPr>
          <p:cNvSpPr/>
          <p:nvPr/>
        </p:nvSpPr>
        <p:spPr>
          <a:xfrm>
            <a:off x="13551408" y="9822420"/>
            <a:ext cx="5632704" cy="2917819"/>
          </a:xfrm>
          <a:prstGeom prst="wedgeRoundRectCallout">
            <a:avLst>
              <a:gd name="adj1" fmla="val -78626"/>
              <a:gd name="adj2" fmla="val -30889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/>
              <a:t>augmented with attributes</a:t>
            </a:r>
          </a:p>
          <a:p>
            <a:pPr>
              <a:lnSpc>
                <a:spcPct val="90000"/>
              </a:lnSpc>
              <a:defRPr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/>
              <a:t>(tzone, class)</a:t>
            </a:r>
            <a:endParaRPr lang="en-GB" sz="6000"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5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5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5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5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8" grpId="1" build="p" bldLvl="5" animBg="1" advAuto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56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64" name="A double that R treats in a special way"/>
          <p:cNvSpPr txBox="1"/>
          <p:nvPr/>
        </p:nvSpPr>
        <p:spPr>
          <a:xfrm>
            <a:off x="3067524" y="430468"/>
            <a:ext cx="17090024" cy="1475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 double that R treats in a special way</a:t>
            </a:r>
          </a:p>
        </p:txBody>
      </p:sp>
      <p:sp>
        <p:nvSpPr>
          <p:cNvPr id="565" name="Rectangle"/>
          <p:cNvSpPr/>
          <p:nvPr/>
        </p:nvSpPr>
        <p:spPr>
          <a:xfrm>
            <a:off x="3073874" y="1974062"/>
            <a:ext cx="18236252" cy="1130512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66" name="print…"/>
          <p:cNvSpPr txBox="1"/>
          <p:nvPr/>
        </p:nvSpPr>
        <p:spPr>
          <a:xfrm>
            <a:off x="3192484" y="2154266"/>
            <a:ext cx="18033796" cy="1005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function (x, ...) 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UseMethod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("print")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&lt;bytecode: 0x10c1e1f50&gt;</a:t>
            </a:r>
          </a:p>
          <a:p>
            <a:pPr algn="l">
              <a:spcBef>
                <a:spcPts val="40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&lt;environment: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namespace:base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class(now)</a:t>
            </a:r>
          </a:p>
          <a:p>
            <a:pPr algn="l">
              <a:spcBef>
                <a:spcPts val="40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POSIXct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POSIXt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print.POSIXct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(now)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"2017-01-01 00:00:01 EST"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847D9C9C-4DDB-4048-ACE7-D5E456CDC5CD}"/>
              </a:ext>
            </a:extLst>
          </p:cNvPr>
          <p:cNvSpPr/>
          <p:nvPr/>
        </p:nvSpPr>
        <p:spPr>
          <a:xfrm>
            <a:off x="15810785" y="3940181"/>
            <a:ext cx="5457418" cy="2917819"/>
          </a:xfrm>
          <a:prstGeom prst="wedgeRoundRectCallout">
            <a:avLst>
              <a:gd name="adj1" fmla="val -122471"/>
              <a:gd name="adj2" fmla="val -33396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find the method of print for the class of x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5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5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6" grpId="2" build="p" bldLvl="5" animBg="1" advAuto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57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71" name="Augmented vector"/>
          <p:cNvSpPr txBox="1"/>
          <p:nvPr/>
        </p:nvSpPr>
        <p:spPr>
          <a:xfrm>
            <a:off x="3996134" y="398609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Augmented vector</a:t>
            </a:r>
          </a:p>
        </p:txBody>
      </p:sp>
      <p:sp>
        <p:nvSpPr>
          <p:cNvPr id="572" name="An atomic vector augmented with attributes, including a class, which let’s R treat the contents in a specific way.…"/>
          <p:cNvSpPr txBox="1"/>
          <p:nvPr/>
        </p:nvSpPr>
        <p:spPr>
          <a:xfrm>
            <a:off x="2586818" y="2850757"/>
            <a:ext cx="19233597" cy="5123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50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An atomic vector augmented with attributes, including a class, which let’s R treat the contents in a specific way.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Access the attributes of an augmented vector with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attributes()</a:t>
            </a:r>
            <a:r>
              <a:rPr>
                <a:solidFill>
                  <a:srgbClr val="78AAD6"/>
                </a:solidFill>
              </a:rPr>
              <a:t> </a:t>
            </a:r>
            <a:r>
              <a:t>and</a:t>
            </a:r>
            <a:r>
              <a:rPr>
                <a:solidFill>
                  <a:srgbClr val="78AAD6"/>
                </a:solidFill>
              </a:rPr>
              <a:t> </a:t>
            </a:r>
            <a:r>
              <a:rPr>
                <a:solidFill>
                  <a:srgbClr val="87AA67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attr()</a:t>
            </a:r>
          </a:p>
        </p:txBody>
      </p:sp>
      <p:sp>
        <p:nvSpPr>
          <p:cNvPr id="573" name="Rectangle"/>
          <p:cNvSpPr/>
          <p:nvPr/>
        </p:nvSpPr>
        <p:spPr>
          <a:xfrm>
            <a:off x="2569934" y="8036173"/>
            <a:ext cx="9292005" cy="533308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4" name="attributes(now)…"/>
          <p:cNvSpPr txBox="1"/>
          <p:nvPr/>
        </p:nvSpPr>
        <p:spPr>
          <a:xfrm>
            <a:off x="2713491" y="8279151"/>
            <a:ext cx="9304706" cy="5123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attributes(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now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$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tzone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[1] "America/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New_York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$class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[1] "</a:t>
            </a:r>
            <a:r>
              <a:rPr dirty="0" err="1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POSIXct</a:t>
            </a: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dirty="0" err="1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POSIXt</a:t>
            </a: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575" name="Rectangle"/>
          <p:cNvSpPr/>
          <p:nvPr/>
        </p:nvSpPr>
        <p:spPr>
          <a:xfrm>
            <a:off x="12417109" y="8036173"/>
            <a:ext cx="9292005" cy="533308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6" name="attr(now, &quot;tzone&quot;)…"/>
          <p:cNvSpPr txBox="1"/>
          <p:nvPr/>
        </p:nvSpPr>
        <p:spPr>
          <a:xfrm>
            <a:off x="12560665" y="8279151"/>
            <a:ext cx="9304706" cy="5123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now,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tzone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##"America/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New_York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Factors"/>
          <p:cNvSpPr txBox="1">
            <a:spLocks noGrp="1"/>
          </p:cNvSpPr>
          <p:nvPr>
            <p:ph type="title"/>
          </p:nvPr>
        </p:nvSpPr>
        <p:spPr>
          <a:xfrm>
            <a:off x="831199" y="3108063"/>
            <a:ext cx="22721602" cy="7499874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Factors</a:t>
            </a:r>
          </a:p>
        </p:txBody>
      </p:sp>
      <p:pic>
        <p:nvPicPr>
          <p:cNvPr id="579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58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83" name="factor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factors</a:t>
            </a:r>
          </a:p>
        </p:txBody>
      </p:sp>
      <p:sp>
        <p:nvSpPr>
          <p:cNvPr id="584" name="R’s representation of categorical data. Consists of:…"/>
          <p:cNvSpPr txBox="1"/>
          <p:nvPr/>
        </p:nvSpPr>
        <p:spPr>
          <a:xfrm>
            <a:off x="2575202" y="3215994"/>
            <a:ext cx="16670637" cy="3844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R’s representation of categorical data. Consists of:</a:t>
            </a:r>
          </a:p>
          <a:p>
            <a:pPr marL="762000" indent="-762000" algn="l"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 set of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values</a:t>
            </a:r>
          </a:p>
          <a:p>
            <a:pPr marL="762000" indent="-762000" algn="l"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An ordered set of </a:t>
            </a:r>
            <a:r>
              <a:rPr b="1">
                <a:solidFill>
                  <a:srgbClr val="90B37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valid</a:t>
            </a:r>
            <a:r>
              <a:rPr>
                <a:solidFill>
                  <a:srgbClr val="90B371"/>
                </a:solidFill>
              </a:rPr>
              <a:t> </a:t>
            </a:r>
            <a:r>
              <a:rPr b="1">
                <a:solidFill>
                  <a:srgbClr val="90B37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levels</a:t>
            </a:r>
          </a:p>
        </p:txBody>
      </p:sp>
      <p:sp>
        <p:nvSpPr>
          <p:cNvPr id="585" name="Rectangle"/>
          <p:cNvSpPr/>
          <p:nvPr/>
        </p:nvSpPr>
        <p:spPr>
          <a:xfrm>
            <a:off x="2598934" y="7480789"/>
            <a:ext cx="19220896" cy="556677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6" name="eyes &lt;- factor(x = c(&quot;blue&quot;, &quot;green&quot;, &quot;green&quot;),…"/>
          <p:cNvSpPr txBox="1"/>
          <p:nvPr/>
        </p:nvSpPr>
        <p:spPr>
          <a:xfrm>
            <a:off x="2742491" y="7850767"/>
            <a:ext cx="18813383" cy="4940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eyes &lt;- factor(x =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c("blue", "green", "green")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levels = </a:t>
            </a:r>
            <a:r>
              <a:rPr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c("blue", "brown", "green")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eyes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[1] blue  green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green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Levels: blue brown green</a:t>
            </a:r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8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58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90" name="factor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factors</a:t>
            </a:r>
          </a:p>
        </p:txBody>
      </p:sp>
      <p:sp>
        <p:nvSpPr>
          <p:cNvPr id="591" name="Stored as an integer vector with a levels attribute"/>
          <p:cNvSpPr txBox="1"/>
          <p:nvPr/>
        </p:nvSpPr>
        <p:spPr>
          <a:xfrm>
            <a:off x="2575202" y="3215994"/>
            <a:ext cx="16670637" cy="1666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Stored as an integer vector with a levels attribute</a:t>
            </a:r>
          </a:p>
        </p:txBody>
      </p:sp>
      <p:sp>
        <p:nvSpPr>
          <p:cNvPr id="592" name="Rectangle"/>
          <p:cNvSpPr/>
          <p:nvPr/>
        </p:nvSpPr>
        <p:spPr>
          <a:xfrm>
            <a:off x="2581552" y="5047679"/>
            <a:ext cx="19220896" cy="629013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3" name="unclass(eyes)…"/>
          <p:cNvSpPr txBox="1"/>
          <p:nvPr/>
        </p:nvSpPr>
        <p:spPr>
          <a:xfrm>
            <a:off x="2725108" y="5417656"/>
            <a:ext cx="18813383" cy="5793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unclass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(eyes)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3 3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attr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(,"levels")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"blue"  "brown" "green"</a:t>
            </a:r>
          </a:p>
        </p:txBody>
      </p:sp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5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5522" y="4554059"/>
            <a:ext cx="4114801" cy="4768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596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9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98" name="forcat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forcats</a:t>
            </a:r>
          </a:p>
        </p:txBody>
      </p:sp>
      <p:sp>
        <p:nvSpPr>
          <p:cNvPr id="599" name="Simple functions for working with factors."/>
          <p:cNvSpPr txBox="1"/>
          <p:nvPr/>
        </p:nvSpPr>
        <p:spPr>
          <a:xfrm>
            <a:off x="7830976" y="4393021"/>
            <a:ext cx="13405522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Simple functions for working with factors.</a:t>
            </a:r>
          </a:p>
        </p:txBody>
      </p:sp>
      <p:sp>
        <p:nvSpPr>
          <p:cNvPr id="600" name="Rectangle"/>
          <p:cNvSpPr/>
          <p:nvPr/>
        </p:nvSpPr>
        <p:spPr>
          <a:xfrm>
            <a:off x="7837326" y="6338023"/>
            <a:ext cx="13263732" cy="255544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1" name="# install.packages(&quot;tidyverse&quot;)…"/>
          <p:cNvSpPr txBox="1"/>
          <p:nvPr/>
        </p:nvSpPr>
        <p:spPr>
          <a:xfrm>
            <a:off x="8202045" y="6669901"/>
            <a:ext cx="13276433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forcats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3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0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605" name="Screen Shot 2017-07-20 at 4.25.34 PM.png" descr="Screen Shot 2017-07-20 at 4.25.34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69711" y="6705500"/>
            <a:ext cx="20844578" cy="8958206"/>
          </a:xfrm>
          <a:prstGeom prst="rect">
            <a:avLst/>
          </a:prstGeom>
          <a:ln w="12700">
            <a:miter lim="400000"/>
          </a:ln>
        </p:spPr>
      </p:pic>
      <p:sp>
        <p:nvSpPr>
          <p:cNvPr id="606" name="gss_cat"/>
          <p:cNvSpPr txBox="1"/>
          <p:nvPr/>
        </p:nvSpPr>
        <p:spPr>
          <a:xfrm>
            <a:off x="4007752" y="18973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gss_cat</a:t>
            </a:r>
          </a:p>
        </p:txBody>
      </p:sp>
      <p:sp>
        <p:nvSpPr>
          <p:cNvPr id="607" name="A sample of data from the General Social Survey, a long-running US survey conducted by NORC at the University of Chicago."/>
          <p:cNvSpPr txBox="1"/>
          <p:nvPr/>
        </p:nvSpPr>
        <p:spPr>
          <a:xfrm>
            <a:off x="2310350" y="4173099"/>
            <a:ext cx="19814638" cy="3194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A sample of data from the General Social Survey, a long-running US survey conducted by NORC at the University of Chicago.</a:t>
            </a:r>
          </a:p>
        </p:txBody>
      </p:sp>
      <p:sp>
        <p:nvSpPr>
          <p:cNvPr id="608" name="Rectangle"/>
          <p:cNvSpPr/>
          <p:nvPr/>
        </p:nvSpPr>
        <p:spPr>
          <a:xfrm>
            <a:off x="2303336" y="2362348"/>
            <a:ext cx="6252593" cy="216457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9" name="library(forcats)…"/>
          <p:cNvSpPr txBox="1"/>
          <p:nvPr/>
        </p:nvSpPr>
        <p:spPr>
          <a:xfrm>
            <a:off x="2446893" y="2495093"/>
            <a:ext cx="5965480" cy="1899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forcats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Warm Up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Warm Up</a:t>
            </a:r>
          </a:p>
        </p:txBody>
      </p:sp>
      <p:sp>
        <p:nvSpPr>
          <p:cNvPr id="612" name="Decide in your group:…"/>
          <p:cNvSpPr txBox="1">
            <a:spLocks noGrp="1"/>
          </p:cNvSpPr>
          <p:nvPr>
            <p:ph type="body" idx="4294967295"/>
          </p:nvPr>
        </p:nvSpPr>
        <p:spPr>
          <a:xfrm>
            <a:off x="1445226" y="3106371"/>
            <a:ext cx="21493548" cy="7503258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Decide in your group: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Which religions watch the least TV?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Do married people watch more or less TV than single people?</a:t>
            </a:r>
          </a:p>
        </p:txBody>
      </p:sp>
      <p:pic>
        <p:nvPicPr>
          <p:cNvPr id="613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6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13"/>
                </p:tgtEl>
              </p:cMediaNode>
            </p:video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1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17" name="Which religions watch the least TV?"/>
          <p:cNvSpPr txBox="1"/>
          <p:nvPr/>
        </p:nvSpPr>
        <p:spPr>
          <a:xfrm>
            <a:off x="2579362" y="1006887"/>
            <a:ext cx="1922527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Which religions watch the least TV?</a:t>
            </a:r>
          </a:p>
        </p:txBody>
      </p:sp>
      <p:sp>
        <p:nvSpPr>
          <p:cNvPr id="618" name="Rectangle"/>
          <p:cNvSpPr/>
          <p:nvPr/>
        </p:nvSpPr>
        <p:spPr>
          <a:xfrm>
            <a:off x="2581552" y="3821120"/>
            <a:ext cx="19220896" cy="783837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9" name="gss_cat %&gt;%…"/>
          <p:cNvSpPr txBox="1"/>
          <p:nvPr/>
        </p:nvSpPr>
        <p:spPr>
          <a:xfrm>
            <a:off x="2725108" y="4191097"/>
            <a:ext cx="18813383" cy="7098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relig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mean(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relig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+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39" name="Logicals"/>
          <p:cNvSpPr txBox="1"/>
          <p:nvPr/>
        </p:nvSpPr>
        <p:spPr>
          <a:xfrm>
            <a:off x="4007752" y="563080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Logicals</a:t>
            </a:r>
          </a:p>
        </p:txBody>
      </p:sp>
      <p:sp>
        <p:nvSpPr>
          <p:cNvPr id="240" name="R's data type for boolean values (i.e. TRUE and FALSE)."/>
          <p:cNvSpPr txBox="1"/>
          <p:nvPr/>
        </p:nvSpPr>
        <p:spPr>
          <a:xfrm>
            <a:off x="3535790" y="2840723"/>
            <a:ext cx="17312420" cy="1314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85000" lnSpcReduction="10000"/>
          </a:bodyPr>
          <a:lstStyle/>
          <a:p>
            <a:pPr lvl="1" indent="0"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R's data type for boolean values (i.e. TRUE and FALSE).</a:t>
            </a:r>
          </a:p>
        </p:txBody>
      </p:sp>
      <p:sp>
        <p:nvSpPr>
          <p:cNvPr id="241" name="Rectangle"/>
          <p:cNvSpPr/>
          <p:nvPr/>
        </p:nvSpPr>
        <p:spPr>
          <a:xfrm>
            <a:off x="3542140" y="4202912"/>
            <a:ext cx="17299720" cy="754025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2" name="typeof(TRUE)…"/>
          <p:cNvSpPr txBox="1"/>
          <p:nvPr/>
        </p:nvSpPr>
        <p:spPr>
          <a:xfrm>
            <a:off x="3702481" y="4282798"/>
            <a:ext cx="16800511" cy="7380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typeof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6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 "logical"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typeof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6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 "logical"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typeof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c(TRUE, TRUE, FALSE)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6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##  "logical"</a:t>
            </a:r>
          </a:p>
        </p:txBody>
      </p:sp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1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2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623" name="pdf-tv.pdf" descr="pdf-tv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7409" y="286008"/>
            <a:ext cx="20569182" cy="131439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5" name="pdf-tv2.pdf" descr="pdf-tv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0" y="284468"/>
            <a:ext cx="20574000" cy="13147064"/>
          </a:xfrm>
          <a:prstGeom prst="rect">
            <a:avLst/>
          </a:prstGeom>
          <a:ln w="12700">
            <a:miter lim="400000"/>
          </a:ln>
        </p:spPr>
      </p:pic>
      <p:pic>
        <p:nvPicPr>
          <p:cNvPr id="626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2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3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631" name="pdf-tv.pdf" descr="pdf-tv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7409" y="286008"/>
            <a:ext cx="20569182" cy="13143984"/>
          </a:xfrm>
          <a:prstGeom prst="rect">
            <a:avLst/>
          </a:prstGeom>
          <a:ln w="12700">
            <a:miter lim="400000"/>
          </a:ln>
        </p:spPr>
      </p:pic>
      <p:sp>
        <p:nvSpPr>
          <p:cNvPr id="632" name="Why is the Y axis in this order?"/>
          <p:cNvSpPr/>
          <p:nvPr/>
        </p:nvSpPr>
        <p:spPr>
          <a:xfrm>
            <a:off x="416071" y="436451"/>
            <a:ext cx="4446589" cy="3572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9" y="0"/>
                </a:moveTo>
                <a:cubicBezTo>
                  <a:pt x="940" y="0"/>
                  <a:pt x="0" y="1170"/>
                  <a:pt x="0" y="2613"/>
                </a:cubicBezTo>
                <a:lnTo>
                  <a:pt x="0" y="18987"/>
                </a:lnTo>
                <a:cubicBezTo>
                  <a:pt x="0" y="20430"/>
                  <a:pt x="940" y="21600"/>
                  <a:pt x="2099" y="21600"/>
                </a:cubicBezTo>
                <a:lnTo>
                  <a:pt x="17538" y="21600"/>
                </a:lnTo>
                <a:cubicBezTo>
                  <a:pt x="18697" y="21600"/>
                  <a:pt x="19637" y="20430"/>
                  <a:pt x="19637" y="18987"/>
                </a:cubicBezTo>
                <a:lnTo>
                  <a:pt x="19637" y="4204"/>
                </a:lnTo>
                <a:lnTo>
                  <a:pt x="21600" y="3439"/>
                </a:lnTo>
                <a:lnTo>
                  <a:pt x="19637" y="2671"/>
                </a:lnTo>
                <a:lnTo>
                  <a:pt x="19637" y="2613"/>
                </a:lnTo>
                <a:cubicBezTo>
                  <a:pt x="19637" y="1170"/>
                  <a:pt x="18697" y="0"/>
                  <a:pt x="17538" y="0"/>
                </a:cubicBezTo>
                <a:lnTo>
                  <a:pt x="2099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Why is the Y axis in this order?</a:t>
            </a:r>
          </a:p>
        </p:txBody>
      </p:sp>
    </p:spTree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3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36" name="levels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levels()</a:t>
            </a:r>
          </a:p>
        </p:txBody>
      </p:sp>
      <p:sp>
        <p:nvSpPr>
          <p:cNvPr id="637" name="Use levels() to access a factor’s levels"/>
          <p:cNvSpPr txBox="1"/>
          <p:nvPr/>
        </p:nvSpPr>
        <p:spPr>
          <a:xfrm>
            <a:off x="2575202" y="3215994"/>
            <a:ext cx="16670637" cy="1666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Use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levels() </a:t>
            </a:r>
            <a:r>
              <a:t>to access a factor’s levels</a:t>
            </a:r>
          </a:p>
        </p:txBody>
      </p:sp>
      <p:sp>
        <p:nvSpPr>
          <p:cNvPr id="638" name="Rectangle"/>
          <p:cNvSpPr/>
          <p:nvPr/>
        </p:nvSpPr>
        <p:spPr>
          <a:xfrm>
            <a:off x="2581552" y="4692079"/>
            <a:ext cx="19220896" cy="882667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9" name="levels(gss_cat$relig)…"/>
          <p:cNvSpPr txBox="1"/>
          <p:nvPr/>
        </p:nvSpPr>
        <p:spPr>
          <a:xfrm>
            <a:off x="2725108" y="4960456"/>
            <a:ext cx="18933785" cy="8289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49148">
              <a:spcBef>
                <a:spcPts val="1400"/>
              </a:spcBef>
              <a:defRPr sz="4418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levels(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gss_cat$relig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 defTabSz="549148">
              <a:spcBef>
                <a:spcPts val="1400"/>
              </a:spcBef>
              <a:defRPr sz="4418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[1] "No answer"               "Don't know"             </a:t>
            </a:r>
          </a:p>
          <a:p>
            <a:pPr algn="l" defTabSz="549148">
              <a:spcBef>
                <a:spcPts val="1400"/>
              </a:spcBef>
              <a:defRPr sz="4418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[3] "Inter-nondenominational" "Native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american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        </a:t>
            </a:r>
          </a:p>
          <a:p>
            <a:pPr algn="l" defTabSz="549148">
              <a:spcBef>
                <a:spcPts val="1400"/>
              </a:spcBef>
              <a:defRPr sz="4418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[5] "Christian"               "Orthodox-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christian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     </a:t>
            </a:r>
          </a:p>
          <a:p>
            <a:pPr algn="l" defTabSz="549148">
              <a:spcBef>
                <a:spcPts val="1400"/>
              </a:spcBef>
              <a:defRPr sz="4418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[7] "Moslem/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islam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"Other eastern"          </a:t>
            </a:r>
          </a:p>
          <a:p>
            <a:pPr algn="l" defTabSz="549148">
              <a:spcBef>
                <a:spcPts val="1400"/>
              </a:spcBef>
              <a:defRPr sz="4418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[9] "Hinduism"                "Buddhism"               </a:t>
            </a:r>
          </a:p>
          <a:p>
            <a:pPr algn="l" defTabSz="549148">
              <a:spcBef>
                <a:spcPts val="1400"/>
              </a:spcBef>
              <a:defRPr sz="4418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[11] "Other"                   "None"                   </a:t>
            </a:r>
          </a:p>
          <a:p>
            <a:pPr algn="l" defTabSz="549148">
              <a:spcBef>
                <a:spcPts val="1400"/>
              </a:spcBef>
              <a:defRPr sz="4418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[13] "Jewish"                  "Catholic"               </a:t>
            </a:r>
          </a:p>
          <a:p>
            <a:pPr algn="l" defTabSz="549148">
              <a:spcBef>
                <a:spcPts val="1400"/>
              </a:spcBef>
              <a:defRPr sz="4418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[15] "Protestant"              "Not applicable" </a:t>
            </a:r>
          </a:p>
        </p:txBody>
      </p:sp>
    </p:spTree>
  </p:cSld>
  <p:clrMapOvr>
    <a:masterClrMapping/>
  </p:clrMapOvr>
  <p:transition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4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643" name="pdf-tv.pdf" descr="pdf-tv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7409" y="286008"/>
            <a:ext cx="20569182" cy="1314398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1B164C87-5A5B-4D52-A687-3C4ED04CE2DB}"/>
              </a:ext>
            </a:extLst>
          </p:cNvPr>
          <p:cNvSpPr/>
          <p:nvPr/>
        </p:nvSpPr>
        <p:spPr>
          <a:xfrm>
            <a:off x="416071" y="756964"/>
            <a:ext cx="4042488" cy="2917819"/>
          </a:xfrm>
          <a:prstGeom prst="wedgeRoundRectCallout">
            <a:avLst>
              <a:gd name="adj1" fmla="val 68289"/>
              <a:gd name="adj2" fmla="val -33396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Why is the Y axis in this order?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0109766C-30AC-4B28-A82F-652FF01E9C4B}"/>
              </a:ext>
            </a:extLst>
          </p:cNvPr>
          <p:cNvSpPr/>
          <p:nvPr/>
        </p:nvSpPr>
        <p:spPr>
          <a:xfrm>
            <a:off x="416071" y="3727618"/>
            <a:ext cx="4247369" cy="4673462"/>
          </a:xfrm>
          <a:prstGeom prst="wedgeRoundRectCallout">
            <a:avLst>
              <a:gd name="adj1" fmla="val 65712"/>
              <a:gd name="adj2" fmla="val -33764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/>
              <a:t>Because the 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/>
              <a:t>levels of relig have this order</a:t>
            </a:r>
            <a:endParaRPr lang="en-GB" sz="6000" dirty="0"/>
          </a:p>
        </p:txBody>
      </p:sp>
    </p:spTree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7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4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49" name="Most useful skills"/>
          <p:cNvSpPr txBox="1"/>
          <p:nvPr/>
        </p:nvSpPr>
        <p:spPr>
          <a:xfrm>
            <a:off x="4007752" y="1838702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Most useful skills</a:t>
            </a:r>
          </a:p>
        </p:txBody>
      </p:sp>
      <p:sp>
        <p:nvSpPr>
          <p:cNvPr id="650" name="Reorder the levels…"/>
          <p:cNvSpPr txBox="1"/>
          <p:nvPr/>
        </p:nvSpPr>
        <p:spPr>
          <a:xfrm>
            <a:off x="8804664" y="4721442"/>
            <a:ext cx="6774671" cy="42731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/>
          <a:p>
            <a:pPr marL="762000" lvl="1" indent="-762000" algn="l">
              <a:spcBef>
                <a:spcPts val="15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Reorder the levels</a:t>
            </a:r>
          </a:p>
          <a:p>
            <a:pPr marL="762000" lvl="1" indent="-762000" algn="l">
              <a:spcBef>
                <a:spcPts val="15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Recode the levels</a:t>
            </a:r>
          </a:p>
          <a:p>
            <a:pPr marL="762000" lvl="1" indent="-762000" algn="l">
              <a:spcBef>
                <a:spcPts val="15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Collapse levels</a:t>
            </a:r>
          </a:p>
        </p:txBody>
      </p:sp>
    </p:spTree>
  </p:cSld>
  <p:clrMapOvr>
    <a:masterClrMapping/>
  </p:clrMapOvr>
  <p:transition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Reordering…"/>
          <p:cNvSpPr txBox="1"/>
          <p:nvPr/>
        </p:nvSpPr>
        <p:spPr>
          <a:xfrm>
            <a:off x="2628899" y="3435350"/>
            <a:ext cx="18716626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Reordering</a:t>
            </a:r>
          </a:p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levels</a:t>
            </a:r>
          </a:p>
        </p:txBody>
      </p:sp>
    </p:spTree>
  </p:cSld>
  <p:clrMapOvr>
    <a:masterClrMapping/>
  </p:clrMapOvr>
  <p:transition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5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56" name="fct_reorder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fct_reorder()</a:t>
            </a:r>
          </a:p>
        </p:txBody>
      </p:sp>
      <p:sp>
        <p:nvSpPr>
          <p:cNvPr id="657" name="Reorders the levels of a factor based on the result of fun(x) applied to each group of cases (grouped by level)."/>
          <p:cNvSpPr txBox="1"/>
          <p:nvPr/>
        </p:nvSpPr>
        <p:spPr>
          <a:xfrm>
            <a:off x="3168444" y="3239322"/>
            <a:ext cx="18047112" cy="2283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Reorders the levels of a factor based on the result of fun(x) applied to each group of cases (grouped by level).</a:t>
            </a:r>
          </a:p>
        </p:txBody>
      </p:sp>
      <p:sp>
        <p:nvSpPr>
          <p:cNvPr id="658" name="Rectangle"/>
          <p:cNvSpPr/>
          <p:nvPr/>
        </p:nvSpPr>
        <p:spPr>
          <a:xfrm>
            <a:off x="3174794" y="5475458"/>
            <a:ext cx="18034412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59" name="fct_reorder(f, x, fun = median, …, .desc = FALSE)"/>
          <p:cNvSpPr txBox="1"/>
          <p:nvPr/>
        </p:nvSpPr>
        <p:spPr>
          <a:xfrm>
            <a:off x="3318351" y="5845435"/>
            <a:ext cx="17837738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fct_reorder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f, x, fun = median, …, .desc = FALSE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BA4B5EFC-23F0-4009-BE1C-AA4FCFBA2474}"/>
              </a:ext>
            </a:extLst>
          </p:cNvPr>
          <p:cNvSpPr/>
          <p:nvPr/>
        </p:nvSpPr>
        <p:spPr>
          <a:xfrm>
            <a:off x="2834640" y="7755354"/>
            <a:ext cx="3521178" cy="1998418"/>
          </a:xfrm>
          <a:prstGeom prst="wedgeRoundRectCallout">
            <a:avLst>
              <a:gd name="adj1" fmla="val 84599"/>
              <a:gd name="adj2" fmla="val -106798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factor to reorder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061B0B74-4698-4732-AC80-1581E328B6BE}"/>
              </a:ext>
            </a:extLst>
          </p:cNvPr>
          <p:cNvSpPr/>
          <p:nvPr/>
        </p:nvSpPr>
        <p:spPr>
          <a:xfrm>
            <a:off x="6664485" y="7755354"/>
            <a:ext cx="4512204" cy="4715041"/>
          </a:xfrm>
          <a:prstGeom prst="wedgeRoundRectCallout">
            <a:avLst>
              <a:gd name="adj1" fmla="val 118"/>
              <a:gd name="adj2" fmla="val -75258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variable to reorder by </a:t>
            </a:r>
          </a:p>
          <a:p>
            <a:pPr>
              <a:lnSpc>
                <a:spcPct val="90000"/>
              </a:lnSpc>
              <a:defRPr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(in conjunction with fun)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8CCECB3A-EA98-4A37-A2EF-C72519172C53}"/>
              </a:ext>
            </a:extLst>
          </p:cNvPr>
          <p:cNvSpPr/>
          <p:nvPr/>
        </p:nvSpPr>
        <p:spPr>
          <a:xfrm>
            <a:off x="11485356" y="7755354"/>
            <a:ext cx="5995916" cy="3837220"/>
          </a:xfrm>
          <a:prstGeom prst="wedgeRoundRectCallout">
            <a:avLst>
              <a:gd name="adj1" fmla="val -25408"/>
              <a:gd name="adj2" fmla="val -78572"/>
              <a:gd name="adj3" fmla="val 16667"/>
            </a:avLst>
          </a:prstGeom>
          <a:solidFill>
            <a:srgbClr val="C0C0C0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function to reorder by 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(in conjunction with x)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808D025-E05A-4AF7-A403-50777041BA2C}"/>
              </a:ext>
            </a:extLst>
          </p:cNvPr>
          <p:cNvSpPr/>
          <p:nvPr/>
        </p:nvSpPr>
        <p:spPr>
          <a:xfrm>
            <a:off x="17789939" y="7755354"/>
            <a:ext cx="3645408" cy="2917819"/>
          </a:xfrm>
          <a:prstGeom prst="wedgeRoundRectCallout">
            <a:avLst>
              <a:gd name="adj1" fmla="val -8793"/>
              <a:gd name="adj2" fmla="val -86671"/>
              <a:gd name="adj3" fmla="val 16667"/>
            </a:avLst>
          </a:prstGeom>
          <a:solidFill>
            <a:schemeClr val="bg1">
              <a:lumMod val="50000"/>
            </a:schemeClr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put in descending order?</a:t>
            </a:r>
          </a:p>
        </p:txBody>
      </p:sp>
    </p:spTree>
  </p:cSld>
  <p:clrMapOvr>
    <a:masterClrMapping/>
  </p:clrMapOvr>
  <p:transition spd="med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6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67" name="Rectangle"/>
          <p:cNvSpPr/>
          <p:nvPr/>
        </p:nvSpPr>
        <p:spPr>
          <a:xfrm>
            <a:off x="1341649" y="1062365"/>
            <a:ext cx="21700701" cy="750576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68" name="gss_cat %&gt;%…"/>
          <p:cNvSpPr txBox="1"/>
          <p:nvPr/>
        </p:nvSpPr>
        <p:spPr>
          <a:xfrm>
            <a:off x="1485206" y="1486373"/>
            <a:ext cx="21396394" cy="6925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relig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mean(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fct_reorder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relig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+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0" name="pdf-tv2.pdf" descr="pdf-tv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0" y="284468"/>
            <a:ext cx="20574000" cy="13147064"/>
          </a:xfrm>
          <a:prstGeom prst="rect">
            <a:avLst/>
          </a:prstGeom>
          <a:ln w="12700">
            <a:miter lim="400000"/>
          </a:ln>
        </p:spPr>
      </p:pic>
      <p:pic>
        <p:nvPicPr>
          <p:cNvPr id="671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7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Screen Shot 2017-08-04 at 2.44.55 PM.png" descr="Screen Shot 2017-08-04 at 2.44.55 PM.png"/>
          <p:cNvPicPr>
            <a:picLocks noChangeAspect="1"/>
          </p:cNvPicPr>
          <p:nvPr/>
        </p:nvPicPr>
        <p:blipFill>
          <a:blip r:embed="rId2">
            <a:extLst/>
          </a:blip>
          <a:srcRect t="5769" b="11569"/>
          <a:stretch>
            <a:fillRect/>
          </a:stretch>
        </p:blipFill>
        <p:spPr>
          <a:xfrm>
            <a:off x="1063387" y="4595864"/>
            <a:ext cx="22227263" cy="76916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R-logo.001.png" descr="R-logo.001.png"/>
          <p:cNvPicPr>
            <a:picLocks noChangeAspect="1"/>
          </p:cNvPicPr>
          <p:nvPr/>
        </p:nvPicPr>
        <p:blipFill>
          <a:blip r:embed="rId3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247" name="Rectangle"/>
          <p:cNvSpPr/>
          <p:nvPr/>
        </p:nvSpPr>
        <p:spPr>
          <a:xfrm>
            <a:off x="1486189" y="925225"/>
            <a:ext cx="21381778" cy="348050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8" name="flights %&gt;%…"/>
          <p:cNvSpPr txBox="1"/>
          <p:nvPr/>
        </p:nvSpPr>
        <p:spPr>
          <a:xfrm>
            <a:off x="1697331" y="1118770"/>
            <a:ext cx="21206830" cy="3093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flights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mutate(delayed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&gt; 0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select(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arr_delay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delayed)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" grpId="1" animBg="1" advAuto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Your Turn 3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3</a:t>
            </a:r>
          </a:p>
        </p:txBody>
      </p:sp>
      <p:sp>
        <p:nvSpPr>
          <p:cNvPr id="675" name="Repeat the previous exercise, some of whose code is in your notebook, to make a sensible graph of average TV consumption by marital status.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>
            <a:normAutofit lnSpcReduction="10000"/>
          </a:bodyPr>
          <a:lstStyle>
            <a:lvl1pPr marL="0" indent="0" defTabSz="537463">
              <a:spcBef>
                <a:spcPts val="2200"/>
              </a:spcBef>
              <a:buSzTx/>
              <a:buNone/>
              <a:defRPr sz="552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Repeat the previous exercise, some of whose code is in your notebook, to make a sensible graph of average TV consumption by marital status.</a:t>
            </a:r>
          </a:p>
        </p:txBody>
      </p:sp>
      <p:pic>
        <p:nvPicPr>
          <p:cNvPr id="676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6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76"/>
                </p:tgtEl>
              </p:cMediaNode>
            </p:video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8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7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80" name="Rectangle"/>
          <p:cNvSpPr/>
          <p:nvPr/>
        </p:nvSpPr>
        <p:spPr>
          <a:xfrm>
            <a:off x="1341649" y="1062365"/>
            <a:ext cx="21700701" cy="750576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1" name="gss_cat %&gt;%…"/>
          <p:cNvSpPr txBox="1"/>
          <p:nvPr/>
        </p:nvSpPr>
        <p:spPr>
          <a:xfrm>
            <a:off x="1543752" y="1352684"/>
            <a:ext cx="21296496" cy="6925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(marital)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mean(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fct_reorder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marital,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+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3" name="pdf-tv-married.pdf" descr="pdf-tv-married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0" y="284468"/>
            <a:ext cx="20574000" cy="13147064"/>
          </a:xfrm>
          <a:prstGeom prst="rect">
            <a:avLst/>
          </a:prstGeom>
          <a:ln w="12700">
            <a:miter lim="400000"/>
          </a:ln>
        </p:spPr>
      </p:pic>
      <p:pic>
        <p:nvPicPr>
          <p:cNvPr id="684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8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7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8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89" name="fct_reorder2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fct_reorder2()</a:t>
            </a:r>
          </a:p>
        </p:txBody>
      </p:sp>
      <p:sp>
        <p:nvSpPr>
          <p:cNvPr id="690" name="Reorders the levels of a factor by the Y values associated with the largest X values."/>
          <p:cNvSpPr txBox="1"/>
          <p:nvPr/>
        </p:nvSpPr>
        <p:spPr>
          <a:xfrm>
            <a:off x="3168444" y="3239322"/>
            <a:ext cx="18047112" cy="2283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Reorders the levels of a factor by the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Y values associated with the largest X values</a:t>
            </a:r>
            <a:r>
              <a:t>.</a:t>
            </a:r>
          </a:p>
        </p:txBody>
      </p:sp>
      <p:sp>
        <p:nvSpPr>
          <p:cNvPr id="691" name="Rectangle"/>
          <p:cNvSpPr/>
          <p:nvPr/>
        </p:nvSpPr>
        <p:spPr>
          <a:xfrm>
            <a:off x="3121677" y="5508999"/>
            <a:ext cx="18034412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2" name="fct_reorder2(f, x, y, fun = last2, …, .desc = FALSE)"/>
          <p:cNvSpPr txBox="1"/>
          <p:nvPr/>
        </p:nvSpPr>
        <p:spPr>
          <a:xfrm>
            <a:off x="3318351" y="5845435"/>
            <a:ext cx="17837738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54990">
              <a:spcBef>
                <a:spcPts val="1400"/>
              </a:spcBef>
              <a:defRPr sz="4465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fct_reorder2(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f, x, y, fun = last2, …, .desc = FALSE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9BEA77E9-18F1-4936-835B-353E60CC94DB}"/>
              </a:ext>
            </a:extLst>
          </p:cNvPr>
          <p:cNvSpPr/>
          <p:nvPr/>
        </p:nvSpPr>
        <p:spPr>
          <a:xfrm>
            <a:off x="5088684" y="8266162"/>
            <a:ext cx="4457652" cy="1079018"/>
          </a:xfrm>
          <a:prstGeom prst="wedgeRoundRectCallout">
            <a:avLst>
              <a:gd name="adj1" fmla="val 37834"/>
              <a:gd name="adj2" fmla="val -210375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X variable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FD3E1B49-FE1F-42F4-8B9A-33F89EEE33D0}"/>
              </a:ext>
            </a:extLst>
          </p:cNvPr>
          <p:cNvSpPr/>
          <p:nvPr/>
        </p:nvSpPr>
        <p:spPr>
          <a:xfrm>
            <a:off x="9820656" y="8266162"/>
            <a:ext cx="4457652" cy="1079018"/>
          </a:xfrm>
          <a:prstGeom prst="wedgeRoundRectCallout">
            <a:avLst>
              <a:gd name="adj1" fmla="val -44218"/>
              <a:gd name="adj2" fmla="val -208680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 variable</a:t>
            </a:r>
          </a:p>
        </p:txBody>
      </p:sp>
    </p:spTree>
  </p:cSld>
  <p:clrMapOvr>
    <a:masterClrMapping/>
  </p:clrMapOvr>
  <p:transition spd="med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" name="pdf-prop-1.pdf" descr="pdf-prop-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2898" y="1787629"/>
            <a:ext cx="18578204" cy="11871724"/>
          </a:xfrm>
          <a:prstGeom prst="rect">
            <a:avLst/>
          </a:prstGeom>
          <a:ln w="12700">
            <a:miter lim="400000"/>
          </a:ln>
        </p:spPr>
      </p:pic>
      <p:pic>
        <p:nvPicPr>
          <p:cNvPr id="697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9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699" name="Proportion who report each marital status by age"/>
          <p:cNvSpPr txBox="1"/>
          <p:nvPr/>
        </p:nvSpPr>
        <p:spPr>
          <a:xfrm>
            <a:off x="4007752" y="-23423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Proportion who report each marital status by age</a:t>
            </a:r>
          </a:p>
        </p:txBody>
      </p:sp>
    </p:spTree>
  </p:cSld>
  <p:clrMapOvr>
    <a:masterClrMapping/>
  </p:clrMapOvr>
  <p:transition spd="med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0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03" name="Rectangle"/>
          <p:cNvSpPr/>
          <p:nvPr/>
        </p:nvSpPr>
        <p:spPr>
          <a:xfrm>
            <a:off x="1341649" y="1062365"/>
            <a:ext cx="21700701" cy="860020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04" name="gss_cat %&gt;%…"/>
          <p:cNvSpPr txBox="1"/>
          <p:nvPr/>
        </p:nvSpPr>
        <p:spPr>
          <a:xfrm>
            <a:off x="1543752" y="1352684"/>
            <a:ext cx="21296496" cy="8437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(age)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(age, marital)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count()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mutate(prop = n / sum(n))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(age, prop, color =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marital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+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0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08" name="Rectangle"/>
          <p:cNvSpPr/>
          <p:nvPr/>
        </p:nvSpPr>
        <p:spPr>
          <a:xfrm>
            <a:off x="1341649" y="1062365"/>
            <a:ext cx="21700701" cy="985147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09" name="gss_cat %&gt;%…"/>
          <p:cNvSpPr txBox="1"/>
          <p:nvPr/>
        </p:nvSpPr>
        <p:spPr>
          <a:xfrm>
            <a:off x="1543752" y="1352684"/>
            <a:ext cx="21296496" cy="92708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(age)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(age, marital)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count()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mutate(prop = n / sum(n))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(age, prop, 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color =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fct_reorder2(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marital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age, prop)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+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1" name="pdf-prop-2.pdf" descr="pdf-prop-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0" y="284468"/>
            <a:ext cx="20574000" cy="13147064"/>
          </a:xfrm>
          <a:prstGeom prst="rect">
            <a:avLst/>
          </a:prstGeom>
          <a:ln w="12700">
            <a:miter lim="400000"/>
          </a:ln>
        </p:spPr>
      </p:pic>
      <p:pic>
        <p:nvPicPr>
          <p:cNvPr id="712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1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Similar reordering functions"/>
          <p:cNvSpPr txBox="1"/>
          <p:nvPr/>
        </p:nvSpPr>
        <p:spPr>
          <a:xfrm>
            <a:off x="2628899" y="1835150"/>
            <a:ext cx="18716626" cy="970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Similar reordering functions</a:t>
            </a:r>
          </a:p>
        </p:txBody>
      </p:sp>
    </p:spTree>
  </p:cSld>
  <p:clrMapOvr>
    <a:masterClrMapping/>
  </p:clrMapOvr>
  <p:transition spd="med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1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19" name="Rectangle"/>
          <p:cNvSpPr/>
          <p:nvPr/>
        </p:nvSpPr>
        <p:spPr>
          <a:xfrm>
            <a:off x="5071703" y="10768361"/>
            <a:ext cx="14631024" cy="272890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20" name="gss_cat %&gt;%…"/>
          <p:cNvSpPr txBox="1"/>
          <p:nvPr/>
        </p:nvSpPr>
        <p:spPr>
          <a:xfrm>
            <a:off x="5273805" y="11007880"/>
            <a:ext cx="13597362" cy="2384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(marital)) +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geom_bar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pic>
        <p:nvPicPr>
          <p:cNvPr id="721" name="pdf-bar-1.pdf" descr="pdf-bar-1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74204" y="60331"/>
            <a:ext cx="16625442" cy="106238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Warm Up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Warm Up</a:t>
            </a:r>
          </a:p>
        </p:txBody>
      </p:sp>
      <p:sp>
        <p:nvSpPr>
          <p:cNvPr id="251" name="Did you fly here?…"/>
          <p:cNvSpPr txBox="1">
            <a:spLocks noGrp="1"/>
          </p:cNvSpPr>
          <p:nvPr>
            <p:ph type="body" sz="quarter" idx="4294967295"/>
          </p:nvPr>
        </p:nvSpPr>
        <p:spPr>
          <a:xfrm>
            <a:off x="8034418" y="5292619"/>
            <a:ext cx="8315165" cy="3130762"/>
          </a:xfrm>
          <a:prstGeom prst="rect">
            <a:avLst/>
          </a:prstGeom>
        </p:spPr>
        <p:txBody>
          <a:bodyPr lIns="71437" tIns="71437" rIns="71437" bIns="71437">
            <a:normAutofit lnSpcReduction="10000"/>
          </a:bodyPr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Did you fly here?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Did your flight arrive late?</a:t>
            </a:r>
          </a:p>
        </p:txBody>
      </p:sp>
    </p:spTree>
  </p:cSld>
  <p:clrMapOvr>
    <a:masterClrMapping/>
  </p:clrMapOvr>
  <p:transition spd="med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3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25" name="Rectangle"/>
          <p:cNvSpPr/>
          <p:nvPr/>
        </p:nvSpPr>
        <p:spPr>
          <a:xfrm>
            <a:off x="2932955" y="10715467"/>
            <a:ext cx="18518090" cy="272890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26" name="gss_cat %&gt;%…"/>
          <p:cNvSpPr txBox="1"/>
          <p:nvPr/>
        </p:nvSpPr>
        <p:spPr>
          <a:xfrm>
            <a:off x="3135057" y="10954986"/>
            <a:ext cx="18113886" cy="2384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fct_infreq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marital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+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geom_bar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pic>
        <p:nvPicPr>
          <p:cNvPr id="727" name="pdf-bar-2.pdf" descr="pdf-bar-2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15401" y="2528773"/>
            <a:ext cx="12553198" cy="8021663"/>
          </a:xfrm>
          <a:prstGeom prst="rect">
            <a:avLst/>
          </a:prstGeom>
          <a:ln w="12700">
            <a:miter lim="400000"/>
          </a:ln>
        </p:spPr>
      </p:pic>
      <p:sp>
        <p:nvSpPr>
          <p:cNvPr id="728" name="fct_infreq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fct_infreq</a:t>
            </a:r>
          </a:p>
        </p:txBody>
      </p:sp>
    </p:spTree>
  </p:cSld>
  <p:clrMapOvr>
    <a:masterClrMapping/>
  </p:clrMapOvr>
  <p:transition spd="med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 dirty="0">
                <a:hlinkClick r:id="rId2"/>
              </a:rPr>
              <a:t>CC BY-SA RStudio</a:t>
            </a:r>
          </a:p>
        </p:txBody>
      </p:sp>
      <p:pic>
        <p:nvPicPr>
          <p:cNvPr id="731" name="pdf-bar-3.pdf" descr="pdf-bar-3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18200" y="2530561"/>
            <a:ext cx="12547600" cy="8018086"/>
          </a:xfrm>
          <a:prstGeom prst="rect">
            <a:avLst/>
          </a:prstGeom>
          <a:ln w="12700">
            <a:miter lim="400000"/>
          </a:ln>
        </p:spPr>
      </p:pic>
      <p:sp>
        <p:nvSpPr>
          <p:cNvPr id="732" name="fct_rev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fct_rev</a:t>
            </a:r>
          </a:p>
        </p:txBody>
      </p:sp>
      <p:sp>
        <p:nvSpPr>
          <p:cNvPr id="733" name="Rectangle"/>
          <p:cNvSpPr/>
          <p:nvPr/>
        </p:nvSpPr>
        <p:spPr>
          <a:xfrm>
            <a:off x="1228681" y="10689020"/>
            <a:ext cx="21926637" cy="272890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34" name="gss_cat %&gt;%…"/>
          <p:cNvSpPr txBox="1"/>
          <p:nvPr/>
        </p:nvSpPr>
        <p:spPr>
          <a:xfrm>
            <a:off x="1430784" y="10928539"/>
            <a:ext cx="21522433" cy="2384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fct_rev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fct_infreq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(marital)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+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geom_bar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</p:cSld>
  <p:clrMapOvr>
    <a:masterClrMapping/>
  </p:clrMapOvr>
  <p:transition spd="med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Changing…"/>
          <p:cNvSpPr txBox="1"/>
          <p:nvPr/>
        </p:nvSpPr>
        <p:spPr>
          <a:xfrm>
            <a:off x="2628899" y="3435350"/>
            <a:ext cx="18716626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Changing </a:t>
            </a:r>
          </a:p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level values</a:t>
            </a:r>
          </a:p>
        </p:txBody>
      </p:sp>
    </p:spTree>
  </p:cSld>
  <p:clrMapOvr>
    <a:masterClrMapping/>
  </p:clrMapOvr>
  <p:transition spd="med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Your Turn 4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4</a:t>
            </a:r>
          </a:p>
        </p:txBody>
      </p:sp>
      <p:sp>
        <p:nvSpPr>
          <p:cNvPr id="739" name="Do you think liberals or conservatives watch more TV?…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Do you think liberals or conservatives watch more TV?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Compute average tv hours by party ID an then plot the results.</a:t>
            </a:r>
          </a:p>
        </p:txBody>
      </p:sp>
      <p:pic>
        <p:nvPicPr>
          <p:cNvPr id="740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0000" fill="hold"/>
                                        <p:tgtEl>
                                          <p:spTgt spid="7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40"/>
                </p:tgtEl>
              </p:cMediaNode>
            </p:video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2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4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44" name="Rectangle"/>
          <p:cNvSpPr/>
          <p:nvPr/>
        </p:nvSpPr>
        <p:spPr>
          <a:xfrm>
            <a:off x="1133197" y="1062365"/>
            <a:ext cx="22117606" cy="862599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45" name="gss_cat %&gt;%…"/>
          <p:cNvSpPr txBox="1"/>
          <p:nvPr/>
        </p:nvSpPr>
        <p:spPr>
          <a:xfrm>
            <a:off x="1335299" y="1352684"/>
            <a:ext cx="21713402" cy="80453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mean(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%&gt;%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fct_reorder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+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>
              <a:spcBef>
                <a:spcPts val="2400"/>
              </a:spcBef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labs(y = "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</p:spTree>
  </p:cSld>
  <p:clrMapOvr>
    <a:masterClrMapping/>
  </p:clrMapOvr>
  <p:transition spd="med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" name="Rplot.png" descr="Rplo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8250" y="641350"/>
            <a:ext cx="21907500" cy="12433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48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750" name="1. How can we improve these labels?"/>
          <p:cNvSpPr/>
          <p:nvPr/>
        </p:nvSpPr>
        <p:spPr>
          <a:xfrm>
            <a:off x="6633933" y="3213163"/>
            <a:ext cx="7396560" cy="26713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43" y="0"/>
                </a:moveTo>
                <a:cubicBezTo>
                  <a:pt x="2446" y="0"/>
                  <a:pt x="1881" y="1565"/>
                  <a:pt x="1881" y="3495"/>
                </a:cubicBezTo>
                <a:lnTo>
                  <a:pt x="1881" y="10388"/>
                </a:lnTo>
                <a:lnTo>
                  <a:pt x="0" y="11415"/>
                </a:lnTo>
                <a:lnTo>
                  <a:pt x="1881" y="12445"/>
                </a:lnTo>
                <a:lnTo>
                  <a:pt x="1881" y="18105"/>
                </a:lnTo>
                <a:cubicBezTo>
                  <a:pt x="1881" y="20035"/>
                  <a:pt x="2446" y="21600"/>
                  <a:pt x="3143" y="21600"/>
                </a:cubicBezTo>
                <a:lnTo>
                  <a:pt x="20338" y="21600"/>
                </a:lnTo>
                <a:cubicBezTo>
                  <a:pt x="21035" y="21600"/>
                  <a:pt x="21600" y="20035"/>
                  <a:pt x="21600" y="18105"/>
                </a:cubicBezTo>
                <a:lnTo>
                  <a:pt x="21600" y="3495"/>
                </a:lnTo>
                <a:cubicBezTo>
                  <a:pt x="21600" y="1565"/>
                  <a:pt x="21035" y="0"/>
                  <a:pt x="20338" y="0"/>
                </a:cubicBezTo>
                <a:lnTo>
                  <a:pt x="3143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1. How can we improve these labels?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0" grpId="1" animBg="1" advAuto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2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5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54" name="fct_recode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fct_recode()</a:t>
            </a:r>
          </a:p>
        </p:txBody>
      </p:sp>
      <p:sp>
        <p:nvSpPr>
          <p:cNvPr id="755" name="Changes values of levels"/>
          <p:cNvSpPr txBox="1"/>
          <p:nvPr/>
        </p:nvSpPr>
        <p:spPr>
          <a:xfrm>
            <a:off x="5321774" y="3715366"/>
            <a:ext cx="1374045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Changes values of levels</a:t>
            </a:r>
          </a:p>
        </p:txBody>
      </p:sp>
      <p:sp>
        <p:nvSpPr>
          <p:cNvPr id="756" name="Rectangle"/>
          <p:cNvSpPr/>
          <p:nvPr/>
        </p:nvSpPr>
        <p:spPr>
          <a:xfrm>
            <a:off x="5372827" y="5554798"/>
            <a:ext cx="1363834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7" name="fct_recode(f, …)"/>
          <p:cNvSpPr txBox="1"/>
          <p:nvPr/>
        </p:nvSpPr>
        <p:spPr>
          <a:xfrm>
            <a:off x="5516384" y="5924776"/>
            <a:ext cx="13440640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fct_recode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f, …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75914093-F1EC-4BC5-904B-670A60100A25}"/>
              </a:ext>
            </a:extLst>
          </p:cNvPr>
          <p:cNvSpPr/>
          <p:nvPr/>
        </p:nvSpPr>
        <p:spPr>
          <a:xfrm>
            <a:off x="5573393" y="7838394"/>
            <a:ext cx="3474720" cy="1998418"/>
          </a:xfrm>
          <a:prstGeom prst="wedgeRoundRectCallout">
            <a:avLst>
              <a:gd name="adj1" fmla="val 63378"/>
              <a:gd name="adj2" fmla="val -109544"/>
              <a:gd name="adj3" fmla="val 16667"/>
            </a:avLst>
          </a:prstGeom>
          <a:solidFill>
            <a:srgbClr val="78AAD6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factor with levels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7487677F-64D2-4BBE-9897-5569B4EBC880}"/>
              </a:ext>
            </a:extLst>
          </p:cNvPr>
          <p:cNvSpPr/>
          <p:nvPr/>
        </p:nvSpPr>
        <p:spPr>
          <a:xfrm>
            <a:off x="9820656" y="7838394"/>
            <a:ext cx="7955280" cy="2917819"/>
          </a:xfrm>
          <a:prstGeom prst="wedgeRoundRectCallout">
            <a:avLst>
              <a:gd name="adj1" fmla="val -36641"/>
              <a:gd name="adj2" fmla="val -91484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GB" sz="6000" dirty="0"/>
              <a:t>new level = old level pairs (as a named character vector)</a:t>
            </a:r>
          </a:p>
        </p:txBody>
      </p:sp>
    </p:spTree>
  </p:cSld>
  <p:clrMapOvr>
    <a:masterClrMapping/>
  </p:clrMapOvr>
  <p:transition spd="med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Rectangle"/>
          <p:cNvSpPr/>
          <p:nvPr/>
        </p:nvSpPr>
        <p:spPr>
          <a:xfrm>
            <a:off x="850777" y="272931"/>
            <a:ext cx="21949787" cy="1332149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762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6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64" name="gss_cat %&gt;%…"/>
          <p:cNvSpPr txBox="1"/>
          <p:nvPr/>
        </p:nvSpPr>
        <p:spPr>
          <a:xfrm>
            <a:off x="994334" y="352746"/>
            <a:ext cx="21808956" cy="12829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gss_cat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drop_na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mutate(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fct_recode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"Republican, strong"    = "Strong republican",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"Republican, weak"      = "Not str republican",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"Independent, near rep" =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Ind,near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rep",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"Independent, near dem" =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Ind,near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dem",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"Democrat, weak"        = "Not str democrat",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"Democrat, strong"      = "Strong democrat")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 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%&gt;%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mean(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%&gt;%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fct_reorder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tvhours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+</a:t>
            </a:r>
          </a:p>
          <a:p>
            <a:pPr algn="l">
              <a:spcBef>
                <a:spcPts val="1000"/>
              </a:spcBef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labs(y = "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partyid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</p:spTree>
  </p:cSld>
  <p:clrMapOvr>
    <a:masterClrMapping/>
  </p:clrMapOvr>
  <p:transition spd="med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6" name="Rplot03.tiff" descr="Rplot03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8250" y="641350"/>
            <a:ext cx="21907500" cy="12433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67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6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grpSp>
        <p:nvGrpSpPr>
          <p:cNvPr id="775" name="Group"/>
          <p:cNvGrpSpPr/>
          <p:nvPr/>
        </p:nvGrpSpPr>
        <p:grpSpPr>
          <a:xfrm>
            <a:off x="7973648" y="970557"/>
            <a:ext cx="4976813" cy="9366505"/>
            <a:chOff x="-421481" y="0"/>
            <a:chExt cx="4976812" cy="9366503"/>
          </a:xfrm>
        </p:grpSpPr>
        <p:sp>
          <p:nvSpPr>
            <p:cNvPr id="769" name="conservative"/>
            <p:cNvSpPr/>
            <p:nvPr/>
          </p:nvSpPr>
          <p:spPr>
            <a:xfrm>
              <a:off x="-421482" y="7308648"/>
              <a:ext cx="4976814" cy="1005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33" y="0"/>
                  </a:moveTo>
                  <a:cubicBezTo>
                    <a:pt x="3159" y="0"/>
                    <a:pt x="2566" y="1662"/>
                    <a:pt x="2203" y="4187"/>
                  </a:cubicBezTo>
                  <a:lnTo>
                    <a:pt x="0" y="10071"/>
                  </a:lnTo>
                  <a:lnTo>
                    <a:pt x="1974" y="15341"/>
                  </a:lnTo>
                  <a:cubicBezTo>
                    <a:pt x="2268" y="19004"/>
                    <a:pt x="2988" y="21600"/>
                    <a:pt x="3833" y="21600"/>
                  </a:cubicBezTo>
                  <a:lnTo>
                    <a:pt x="19597" y="21600"/>
                  </a:lnTo>
                  <a:cubicBezTo>
                    <a:pt x="20703" y="21600"/>
                    <a:pt x="21600" y="17168"/>
                    <a:pt x="21600" y="11691"/>
                  </a:cubicBezTo>
                  <a:lnTo>
                    <a:pt x="21600" y="9917"/>
                  </a:lnTo>
                  <a:cubicBezTo>
                    <a:pt x="21600" y="4441"/>
                    <a:pt x="20703" y="0"/>
                    <a:pt x="19597" y="0"/>
                  </a:cubicBezTo>
                  <a:lnTo>
                    <a:pt x="3833" y="0"/>
                  </a:lnTo>
                  <a:close/>
                </a:path>
              </a:pathLst>
            </a:custGeom>
            <a:solidFill>
              <a:srgbClr val="FF26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lnSpc>
                  <a:spcPct val="90000"/>
                </a:lnSpc>
                <a:defRPr sz="47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conservative</a:t>
              </a:r>
            </a:p>
          </p:txBody>
        </p:sp>
        <p:sp>
          <p:nvSpPr>
            <p:cNvPr id="770" name="conservative"/>
            <p:cNvSpPr/>
            <p:nvPr/>
          </p:nvSpPr>
          <p:spPr>
            <a:xfrm>
              <a:off x="-421482" y="8361219"/>
              <a:ext cx="4976814" cy="1005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33" y="0"/>
                  </a:moveTo>
                  <a:cubicBezTo>
                    <a:pt x="3159" y="0"/>
                    <a:pt x="2566" y="1662"/>
                    <a:pt x="2203" y="4187"/>
                  </a:cubicBezTo>
                  <a:lnTo>
                    <a:pt x="0" y="10071"/>
                  </a:lnTo>
                  <a:lnTo>
                    <a:pt x="1974" y="15341"/>
                  </a:lnTo>
                  <a:cubicBezTo>
                    <a:pt x="2268" y="19004"/>
                    <a:pt x="2988" y="21600"/>
                    <a:pt x="3833" y="21600"/>
                  </a:cubicBezTo>
                  <a:lnTo>
                    <a:pt x="19597" y="21600"/>
                  </a:lnTo>
                  <a:cubicBezTo>
                    <a:pt x="20703" y="21600"/>
                    <a:pt x="21600" y="17168"/>
                    <a:pt x="21600" y="11691"/>
                  </a:cubicBezTo>
                  <a:lnTo>
                    <a:pt x="21600" y="9917"/>
                  </a:lnTo>
                  <a:cubicBezTo>
                    <a:pt x="21600" y="4441"/>
                    <a:pt x="20703" y="0"/>
                    <a:pt x="19597" y="0"/>
                  </a:cubicBezTo>
                  <a:lnTo>
                    <a:pt x="3833" y="0"/>
                  </a:lnTo>
                  <a:close/>
                </a:path>
              </a:pathLst>
            </a:custGeom>
            <a:solidFill>
              <a:srgbClr val="FF26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lnSpc>
                  <a:spcPct val="90000"/>
                </a:lnSpc>
                <a:defRPr sz="47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conservative</a:t>
              </a:r>
            </a:p>
          </p:txBody>
        </p:sp>
        <p:sp>
          <p:nvSpPr>
            <p:cNvPr id="771" name="conservative"/>
            <p:cNvSpPr/>
            <p:nvPr/>
          </p:nvSpPr>
          <p:spPr>
            <a:xfrm>
              <a:off x="-421482" y="6256077"/>
              <a:ext cx="4976814" cy="10052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33" y="0"/>
                  </a:moveTo>
                  <a:cubicBezTo>
                    <a:pt x="3159" y="0"/>
                    <a:pt x="2566" y="1662"/>
                    <a:pt x="2203" y="4187"/>
                  </a:cubicBezTo>
                  <a:lnTo>
                    <a:pt x="0" y="10071"/>
                  </a:lnTo>
                  <a:lnTo>
                    <a:pt x="1974" y="15341"/>
                  </a:lnTo>
                  <a:cubicBezTo>
                    <a:pt x="2268" y="19004"/>
                    <a:pt x="2988" y="21600"/>
                    <a:pt x="3833" y="21600"/>
                  </a:cubicBezTo>
                  <a:lnTo>
                    <a:pt x="19597" y="21600"/>
                  </a:lnTo>
                  <a:cubicBezTo>
                    <a:pt x="20703" y="21600"/>
                    <a:pt x="21600" y="17168"/>
                    <a:pt x="21600" y="11691"/>
                  </a:cubicBezTo>
                  <a:lnTo>
                    <a:pt x="21600" y="9917"/>
                  </a:lnTo>
                  <a:cubicBezTo>
                    <a:pt x="21600" y="4441"/>
                    <a:pt x="20703" y="0"/>
                    <a:pt x="19597" y="0"/>
                  </a:cubicBezTo>
                  <a:lnTo>
                    <a:pt x="3833" y="0"/>
                  </a:lnTo>
                  <a:close/>
                </a:path>
              </a:pathLst>
            </a:custGeom>
            <a:solidFill>
              <a:srgbClr val="FF26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lnSpc>
                  <a:spcPct val="90000"/>
                </a:lnSpc>
                <a:defRPr sz="47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conservative</a:t>
              </a:r>
            </a:p>
          </p:txBody>
        </p:sp>
        <p:sp>
          <p:nvSpPr>
            <p:cNvPr id="772" name="liberal"/>
            <p:cNvSpPr/>
            <p:nvPr/>
          </p:nvSpPr>
          <p:spPr>
            <a:xfrm>
              <a:off x="-421482" y="0"/>
              <a:ext cx="4976814" cy="1005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33" y="0"/>
                  </a:moveTo>
                  <a:cubicBezTo>
                    <a:pt x="3159" y="0"/>
                    <a:pt x="2566" y="1662"/>
                    <a:pt x="2203" y="4187"/>
                  </a:cubicBezTo>
                  <a:lnTo>
                    <a:pt x="0" y="10071"/>
                  </a:lnTo>
                  <a:lnTo>
                    <a:pt x="1974" y="15341"/>
                  </a:lnTo>
                  <a:cubicBezTo>
                    <a:pt x="2268" y="19004"/>
                    <a:pt x="2988" y="21600"/>
                    <a:pt x="3833" y="21600"/>
                  </a:cubicBezTo>
                  <a:lnTo>
                    <a:pt x="19597" y="21600"/>
                  </a:lnTo>
                  <a:cubicBezTo>
                    <a:pt x="20703" y="21600"/>
                    <a:pt x="21600" y="17168"/>
                    <a:pt x="21600" y="11691"/>
                  </a:cubicBezTo>
                  <a:lnTo>
                    <a:pt x="21600" y="9917"/>
                  </a:lnTo>
                  <a:cubicBezTo>
                    <a:pt x="21600" y="4441"/>
                    <a:pt x="20703" y="0"/>
                    <a:pt x="19597" y="0"/>
                  </a:cubicBezTo>
                  <a:lnTo>
                    <a:pt x="383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lnSpc>
                  <a:spcPct val="90000"/>
                </a:lnSpc>
                <a:defRPr sz="47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liberal</a:t>
              </a:r>
            </a:p>
          </p:txBody>
        </p:sp>
        <p:sp>
          <p:nvSpPr>
            <p:cNvPr id="773" name="liberal"/>
            <p:cNvSpPr/>
            <p:nvPr/>
          </p:nvSpPr>
          <p:spPr>
            <a:xfrm>
              <a:off x="-421482" y="3166138"/>
              <a:ext cx="4976814" cy="10052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33" y="0"/>
                  </a:moveTo>
                  <a:cubicBezTo>
                    <a:pt x="3159" y="0"/>
                    <a:pt x="2566" y="1662"/>
                    <a:pt x="2203" y="4187"/>
                  </a:cubicBezTo>
                  <a:lnTo>
                    <a:pt x="0" y="10071"/>
                  </a:lnTo>
                  <a:lnTo>
                    <a:pt x="1974" y="15341"/>
                  </a:lnTo>
                  <a:cubicBezTo>
                    <a:pt x="2268" y="19004"/>
                    <a:pt x="2988" y="21600"/>
                    <a:pt x="3833" y="21600"/>
                  </a:cubicBezTo>
                  <a:lnTo>
                    <a:pt x="19597" y="21600"/>
                  </a:lnTo>
                  <a:cubicBezTo>
                    <a:pt x="20703" y="21600"/>
                    <a:pt x="21600" y="17168"/>
                    <a:pt x="21600" y="11691"/>
                  </a:cubicBezTo>
                  <a:lnTo>
                    <a:pt x="21600" y="9917"/>
                  </a:lnTo>
                  <a:cubicBezTo>
                    <a:pt x="21600" y="4441"/>
                    <a:pt x="20703" y="0"/>
                    <a:pt x="19597" y="0"/>
                  </a:cubicBezTo>
                  <a:lnTo>
                    <a:pt x="383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lnSpc>
                  <a:spcPct val="90000"/>
                </a:lnSpc>
                <a:defRPr sz="47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liberal</a:t>
              </a:r>
            </a:p>
          </p:txBody>
        </p:sp>
        <p:sp>
          <p:nvSpPr>
            <p:cNvPr id="774" name="liberal"/>
            <p:cNvSpPr/>
            <p:nvPr/>
          </p:nvSpPr>
          <p:spPr>
            <a:xfrm>
              <a:off x="-421482" y="4206009"/>
              <a:ext cx="4976814" cy="1005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33" y="0"/>
                  </a:moveTo>
                  <a:cubicBezTo>
                    <a:pt x="3159" y="0"/>
                    <a:pt x="2566" y="1662"/>
                    <a:pt x="2203" y="4187"/>
                  </a:cubicBezTo>
                  <a:lnTo>
                    <a:pt x="0" y="10071"/>
                  </a:lnTo>
                  <a:lnTo>
                    <a:pt x="1974" y="15341"/>
                  </a:lnTo>
                  <a:cubicBezTo>
                    <a:pt x="2268" y="19004"/>
                    <a:pt x="2988" y="21600"/>
                    <a:pt x="3833" y="21600"/>
                  </a:cubicBezTo>
                  <a:lnTo>
                    <a:pt x="19597" y="21600"/>
                  </a:lnTo>
                  <a:cubicBezTo>
                    <a:pt x="20703" y="21600"/>
                    <a:pt x="21600" y="17168"/>
                    <a:pt x="21600" y="11691"/>
                  </a:cubicBezTo>
                  <a:lnTo>
                    <a:pt x="21600" y="9917"/>
                  </a:lnTo>
                  <a:cubicBezTo>
                    <a:pt x="21600" y="4441"/>
                    <a:pt x="20703" y="0"/>
                    <a:pt x="19597" y="0"/>
                  </a:cubicBezTo>
                  <a:lnTo>
                    <a:pt x="383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lnSpc>
                  <a:spcPct val="90000"/>
                </a:lnSpc>
                <a:defRPr sz="47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liberal</a:t>
              </a:r>
            </a:p>
          </p:txBody>
        </p:sp>
      </p:grpSp>
      <p:sp>
        <p:nvSpPr>
          <p:cNvPr id="776" name="2. How can we combine  these groups?"/>
          <p:cNvSpPr/>
          <p:nvPr/>
        </p:nvSpPr>
        <p:spPr>
          <a:xfrm>
            <a:off x="15959275" y="7553771"/>
            <a:ext cx="6752251" cy="26714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106"/>
                </a:moveTo>
                <a:lnTo>
                  <a:pt x="0" y="3494"/>
                </a:lnTo>
                <a:cubicBezTo>
                  <a:pt x="0" y="1565"/>
                  <a:pt x="619" y="0"/>
                  <a:pt x="1383" y="0"/>
                </a:cubicBezTo>
                <a:lnTo>
                  <a:pt x="20217" y="0"/>
                </a:lnTo>
                <a:cubicBezTo>
                  <a:pt x="20981" y="0"/>
                  <a:pt x="21600" y="1565"/>
                  <a:pt x="21600" y="3494"/>
                </a:cubicBezTo>
                <a:lnTo>
                  <a:pt x="21600" y="18106"/>
                </a:lnTo>
                <a:cubicBezTo>
                  <a:pt x="21600" y="20035"/>
                  <a:pt x="20981" y="21600"/>
                  <a:pt x="20217" y="21600"/>
                </a:cubicBezTo>
                <a:lnTo>
                  <a:pt x="1383" y="21600"/>
                </a:lnTo>
                <a:cubicBezTo>
                  <a:pt x="619" y="21600"/>
                  <a:pt x="0" y="20035"/>
                  <a:pt x="0" y="18106"/>
                </a:cubicBezTo>
                <a:close/>
              </a:path>
            </a:pathLst>
          </a:custGeom>
          <a:solidFill>
            <a:srgbClr val="99B57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2. How can we combine  these groups?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1" animBg="1" advAuto="0"/>
      <p:bldP spid="776" grpId="2" animBg="1" advAuto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Collapsing…"/>
          <p:cNvSpPr txBox="1"/>
          <p:nvPr/>
        </p:nvSpPr>
        <p:spPr>
          <a:xfrm>
            <a:off x="2628899" y="3435350"/>
            <a:ext cx="18716626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Collapsing</a:t>
            </a:r>
          </a:p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levels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7041</Words>
  <Application>Microsoft Office PowerPoint</Application>
  <PresentationFormat>Custom</PresentationFormat>
  <Paragraphs>1158</Paragraphs>
  <Slides>186</Slides>
  <Notes>0</Notes>
  <HiddenSlides>72</HiddenSlides>
  <MMClips>14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186</vt:i4>
      </vt:variant>
    </vt:vector>
  </HeadingPairs>
  <TitlesOfParts>
    <vt:vector size="198" baseType="lpstr">
      <vt:lpstr>Arial</vt:lpstr>
      <vt:lpstr>Courier New</vt:lpstr>
      <vt:lpstr>Gill Sans</vt:lpstr>
      <vt:lpstr>Gill Sans Light</vt:lpstr>
      <vt:lpstr>Helvetica Neue</vt:lpstr>
      <vt:lpstr>Lucida Grande</vt:lpstr>
      <vt:lpstr>Monaco</vt:lpstr>
      <vt:lpstr>Source Sans Pro</vt:lpstr>
      <vt:lpstr>Source Sans Pro ExtraLight</vt:lpstr>
      <vt:lpstr>Source Sans Pro Light</vt:lpstr>
      <vt:lpstr>Source Sans Pro Semibold</vt:lpstr>
      <vt:lpstr>White</vt:lpstr>
      <vt:lpstr>PowerPoint Presentation</vt:lpstr>
      <vt:lpstr>PowerPoint Presentation</vt:lpstr>
      <vt:lpstr>Quiz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Warm 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1</vt:lpstr>
      <vt:lpstr>PowerPoint Presentation</vt:lpstr>
      <vt:lpstr>PowerPoint Presentation</vt:lpstr>
      <vt:lpstr>PowerPoint Presentation</vt:lpstr>
      <vt:lpstr>Warm 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Quiz</vt:lpstr>
      <vt:lpstr>Quiz</vt:lpstr>
      <vt:lpstr>Quiz</vt:lpstr>
      <vt:lpstr>Quiz</vt:lpstr>
      <vt:lpstr>Quiz</vt:lpstr>
      <vt:lpstr>Quiz</vt:lpstr>
      <vt:lpstr>Quiz</vt:lpstr>
      <vt:lpstr>Quiz</vt:lpstr>
      <vt:lpstr>Quiz</vt:lpstr>
      <vt:lpstr>Quiz</vt:lpstr>
      <vt:lpstr>Your Turn 2</vt:lpstr>
      <vt:lpstr>PowerPoint Presentation</vt:lpstr>
      <vt:lpstr>PowerPoint Presentation</vt:lpstr>
      <vt:lpstr>PowerPoint Presentation</vt:lpstr>
      <vt:lpstr>Your Turn</vt:lpstr>
      <vt:lpstr>PowerPoint Presentation</vt:lpstr>
      <vt:lpstr>Quiz</vt:lpstr>
      <vt:lpstr>Quiz</vt:lpstr>
      <vt:lpstr>Quiz</vt:lpstr>
      <vt:lpstr>Quiz</vt:lpstr>
      <vt:lpstr>Quiz</vt:lpstr>
      <vt:lpstr>Quiz</vt:lpstr>
      <vt:lpstr>PowerPoint Presentation</vt:lpstr>
      <vt:lpstr>PowerPoint Presentation</vt:lpstr>
      <vt:lpstr>Quiz</vt:lpstr>
      <vt:lpstr>Quiz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Factors</vt:lpstr>
      <vt:lpstr>PowerPoint Presentation</vt:lpstr>
      <vt:lpstr>PowerPoint Presentation</vt:lpstr>
      <vt:lpstr>PowerPoint Presentation</vt:lpstr>
      <vt:lpstr>PowerPoint Presentation</vt:lpstr>
      <vt:lpstr>Warm 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Date times</vt:lpstr>
      <vt:lpstr>Quiz</vt:lpstr>
      <vt:lpstr>Quiz</vt:lpstr>
      <vt:lpstr>Quiz</vt:lpstr>
      <vt:lpstr>Quiz</vt:lpstr>
      <vt:lpstr>PowerPoint Presentation</vt:lpstr>
      <vt:lpstr>PowerPoint Presentation</vt:lpstr>
      <vt:lpstr>Warm 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5</vt:lpstr>
      <vt:lpstr>PowerPoint Presentation</vt:lpstr>
      <vt:lpstr>PowerPoint Presentation</vt:lpstr>
      <vt:lpstr>PowerPoint Presentation</vt:lpstr>
      <vt:lpstr>Challenge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Quiz</vt:lpstr>
      <vt:lpstr>PowerPoint Presentation</vt:lpstr>
      <vt:lpstr>PowerPoint Presentation</vt:lpstr>
      <vt:lpstr>Quiz</vt:lpstr>
      <vt:lpstr>Quiz</vt:lpstr>
      <vt:lpstr>PowerPoint Presentation</vt:lpstr>
      <vt:lpstr>Quiz</vt:lpstr>
      <vt:lpstr>PowerPoint Presentation</vt:lpstr>
      <vt:lpstr>Quiz</vt:lpstr>
      <vt:lpstr>PowerPoint Presentation</vt:lpstr>
      <vt:lpstr>PowerPoint Presentation</vt:lpstr>
      <vt:lpstr>Your Turn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Quiz</vt:lpstr>
      <vt:lpstr>PowerPoint Presentation</vt:lpstr>
      <vt:lpstr>PowerPoint Presentation</vt:lpstr>
      <vt:lpstr>PowerPoint Presentation</vt:lpstr>
      <vt:lpstr>Quiz</vt:lpstr>
      <vt:lpstr>PowerPoint Presentation</vt:lpstr>
      <vt:lpstr>Quiz</vt:lpstr>
      <vt:lpstr>PowerPoint Presentation</vt:lpstr>
      <vt:lpstr>PowerPoint Presentation</vt:lpstr>
      <vt:lpstr>PowerPoint Presentation</vt:lpstr>
      <vt:lpstr>PowerPoint Presentation</vt:lpstr>
      <vt:lpstr>Your Turn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Smith, Mike K</cp:lastModifiedBy>
  <cp:revision>19</cp:revision>
  <dcterms:modified xsi:type="dcterms:W3CDTF">2019-10-02T12:23:58Z</dcterms:modified>
</cp:coreProperties>
</file>